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333" r:id="rId5"/>
    <p:sldId id="261"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40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C6EE25-6BC3-A9C8-5766-201305120E7F}" name="McNeil, Tiffany L. [US-US]" initials="TM" userId="S::mcneiltl@leidos.com::dfcd680d-ff60-4f44-a355-f1bd1938846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e McLafferty" initials="JM" lastIdx="1" clrIdx="0">
    <p:extLst>
      <p:ext uri="{19B8F6BF-5375-455C-9EA6-DF929625EA0E}">
        <p15:presenceInfo xmlns:p15="http://schemas.microsoft.com/office/powerpoint/2012/main" userId="S::jmclafferty@prainc.com::cb9e5bda-f76a-4668-acb3-4b2649b8499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03255"/>
    <a:srgbClr val="306E36"/>
    <a:srgbClr val="5F0D14"/>
    <a:srgbClr val="FFFF66"/>
    <a:srgbClr val="4239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640" autoAdjust="0"/>
    <p:restoredTop sz="95226" autoAdjust="0"/>
  </p:normalViewPr>
  <p:slideViewPr>
    <p:cSldViewPr snapToGrid="0">
      <p:cViewPr varScale="1">
        <p:scale>
          <a:sx n="73" d="100"/>
          <a:sy n="73" d="100"/>
        </p:scale>
        <p:origin x="224" y="13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91EEAF-5C1E-42B7-875B-D942E6AC32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9D56F0D-C18F-4374-92DD-74108C79CE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405E4-4925-49B7-AC27-6BCA739DE5FB}" type="datetimeFigureOut">
              <a:rPr lang="en-US" smtClean="0"/>
              <a:t>2/27/25</a:t>
            </a:fld>
            <a:endParaRPr lang="en-US"/>
          </a:p>
        </p:txBody>
      </p:sp>
      <p:sp>
        <p:nvSpPr>
          <p:cNvPr id="4" name="Footer Placeholder 3">
            <a:extLst>
              <a:ext uri="{FF2B5EF4-FFF2-40B4-BE49-F238E27FC236}">
                <a16:creationId xmlns:a16="http://schemas.microsoft.com/office/drawing/2014/main" id="{9B23DE2F-449C-4CF3-A2F4-C5AF3E7CB4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0A31F63-E9C3-4CD2-A93A-196E6D80CD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7F935E-6EF1-45F5-81D1-7EB7E36CB1B0}" type="slidenum">
              <a:rPr lang="en-US" smtClean="0"/>
              <a:t>‹#›</a:t>
            </a:fld>
            <a:endParaRPr lang="en-US"/>
          </a:p>
        </p:txBody>
      </p:sp>
    </p:spTree>
    <p:extLst>
      <p:ext uri="{BB962C8B-B14F-4D97-AF65-F5344CB8AC3E}">
        <p14:creationId xmlns:p14="http://schemas.microsoft.com/office/powerpoint/2010/main" val="152238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215AE-B40B-4AEF-B48A-C7AB298CD600}" type="datetimeFigureOut">
              <a:rPr lang="en-US" smtClean="0"/>
              <a:t>2/27/25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F4C0B-5B7A-498E-8229-927B3E27716A}" type="slidenum">
              <a:rPr lang="en-US" smtClean="0"/>
              <a:t>‹#›</a:t>
            </a:fld>
            <a:endParaRPr lang="en-US"/>
          </a:p>
        </p:txBody>
      </p:sp>
    </p:spTree>
    <p:extLst>
      <p:ext uri="{BB962C8B-B14F-4D97-AF65-F5344CB8AC3E}">
        <p14:creationId xmlns:p14="http://schemas.microsoft.com/office/powerpoint/2010/main" val="285256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jp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arallelogram 15">
            <a:extLst>
              <a:ext uri="{FF2B5EF4-FFF2-40B4-BE49-F238E27FC236}">
                <a16:creationId xmlns:a16="http://schemas.microsoft.com/office/drawing/2014/main" id="{A00DA67C-A120-4620-842E-304BE597F099}"/>
              </a:ext>
            </a:extLst>
          </p:cNvPr>
          <p:cNvSpPr/>
          <p:nvPr userDrawn="1"/>
        </p:nvSpPr>
        <p:spPr>
          <a:xfrm>
            <a:off x="0" y="0"/>
            <a:ext cx="9828969" cy="6858179"/>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rgbClr val="1032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13" name="Title 1">
            <a:extLst>
              <a:ext uri="{FF2B5EF4-FFF2-40B4-BE49-F238E27FC236}">
                <a16:creationId xmlns:a16="http://schemas.microsoft.com/office/drawing/2014/main" id="{8CF492DA-9300-49D8-925A-01AE28612791}"/>
              </a:ext>
            </a:extLst>
          </p:cNvPr>
          <p:cNvSpPr>
            <a:spLocks noGrp="1"/>
          </p:cNvSpPr>
          <p:nvPr>
            <p:ph type="ctrTitle"/>
          </p:nvPr>
        </p:nvSpPr>
        <p:spPr>
          <a:xfrm>
            <a:off x="577049" y="1111266"/>
            <a:ext cx="7525229" cy="2387600"/>
          </a:xfrm>
        </p:spPr>
        <p:txBody>
          <a:bodyPr>
            <a:normAutofit fontScale="90000"/>
          </a:bodyPr>
          <a:lstStyle/>
          <a:p>
            <a:pPr algn="l"/>
            <a:endParaRPr lang="en-US" b="1" dirty="0">
              <a:solidFill>
                <a:schemeClr val="bg1"/>
              </a:solidFill>
              <a:latin typeface="+mn-lt"/>
            </a:endParaRPr>
          </a:p>
        </p:txBody>
      </p:sp>
      <p:sp>
        <p:nvSpPr>
          <p:cNvPr id="4" name="Date Placeholder 3">
            <a:extLst>
              <a:ext uri="{FF2B5EF4-FFF2-40B4-BE49-F238E27FC236}">
                <a16:creationId xmlns:a16="http://schemas.microsoft.com/office/drawing/2014/main" id="{1498D077-8085-4606-8F23-95AEA658D2E5}"/>
              </a:ext>
            </a:extLst>
          </p:cNvPr>
          <p:cNvSpPr>
            <a:spLocks noGrp="1"/>
          </p:cNvSpPr>
          <p:nvPr>
            <p:ph type="dt" sz="half" idx="10"/>
          </p:nvPr>
        </p:nvSpPr>
        <p:spPr>
          <a:xfrm>
            <a:off x="577049" y="6356350"/>
            <a:ext cx="2743200" cy="365125"/>
          </a:xfrm>
        </p:spPr>
        <p:txBody>
          <a:bodyPr/>
          <a:lstStyle>
            <a:lvl1pPr>
              <a:defRPr>
                <a:solidFill>
                  <a:schemeClr val="bg1"/>
                </a:solidFill>
              </a:defRPr>
            </a:lvl1pPr>
          </a:lstStyle>
          <a:p>
            <a:fld id="{32ACD5CE-694D-4D6D-8124-A69BD23F4BF5}" type="datetime1">
              <a:rPr lang="en-US" smtClean="0"/>
              <a:t>2/27/25</a:t>
            </a:fld>
            <a:endParaRPr lang="en-US" dirty="0"/>
          </a:p>
        </p:txBody>
      </p:sp>
      <p:sp>
        <p:nvSpPr>
          <p:cNvPr id="14" name="Subtitle 2">
            <a:extLst>
              <a:ext uri="{FF2B5EF4-FFF2-40B4-BE49-F238E27FC236}">
                <a16:creationId xmlns:a16="http://schemas.microsoft.com/office/drawing/2014/main" id="{4E60C02E-D333-46F5-91DC-328128BF03E2}"/>
              </a:ext>
            </a:extLst>
          </p:cNvPr>
          <p:cNvSpPr>
            <a:spLocks noGrp="1"/>
          </p:cNvSpPr>
          <p:nvPr>
            <p:ph type="subTitle" idx="1"/>
          </p:nvPr>
        </p:nvSpPr>
        <p:spPr>
          <a:xfrm>
            <a:off x="577050" y="3590941"/>
            <a:ext cx="6631618" cy="1655762"/>
          </a:xfrm>
        </p:spPr>
        <p:txBody>
          <a:bodyPr/>
          <a:lstStyle>
            <a:lvl1pPr marL="0" indent="0" algn="l">
              <a:buNone/>
              <a:defRPr/>
            </a:lvl1pPr>
          </a:lstStyle>
          <a:p>
            <a:pPr algn="l"/>
            <a:endParaRPr lang="en-US" i="1" dirty="0">
              <a:solidFill>
                <a:schemeClr val="bg1"/>
              </a:solidFill>
            </a:endParaRPr>
          </a:p>
        </p:txBody>
      </p:sp>
      <p:pic>
        <p:nvPicPr>
          <p:cNvPr id="15" name="Picture 14">
            <a:extLst>
              <a:ext uri="{FF2B5EF4-FFF2-40B4-BE49-F238E27FC236}">
                <a16:creationId xmlns:a16="http://schemas.microsoft.com/office/drawing/2014/main" id="{46A0CB31-8110-4E41-8EB3-2BB6A20181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3617" y="1713150"/>
            <a:ext cx="2091333" cy="2089591"/>
          </a:xfrm>
          <a:prstGeom prst="rect">
            <a:avLst/>
          </a:prstGeom>
        </p:spPr>
      </p:pic>
      <p:pic>
        <p:nvPicPr>
          <p:cNvPr id="16" name="Picture 15">
            <a:extLst>
              <a:ext uri="{FF2B5EF4-FFF2-40B4-BE49-F238E27FC236}">
                <a16:creationId xmlns:a16="http://schemas.microsoft.com/office/drawing/2014/main" id="{2423C6F0-3625-402E-9DF5-E66D7AAAE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12507" y="4689673"/>
            <a:ext cx="2424651" cy="976325"/>
          </a:xfrm>
          <a:prstGeom prst="rect">
            <a:avLst/>
          </a:prstGeom>
        </p:spPr>
      </p:pic>
    </p:spTree>
    <p:extLst>
      <p:ext uri="{BB962C8B-B14F-4D97-AF65-F5344CB8AC3E}">
        <p14:creationId xmlns:p14="http://schemas.microsoft.com/office/powerpoint/2010/main" val="2220421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1520679-E839-473B-BC2A-237740DB959C}"/>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Content Placeholder 2">
            <a:extLst>
              <a:ext uri="{FF2B5EF4-FFF2-40B4-BE49-F238E27FC236}">
                <a16:creationId xmlns:a16="http://schemas.microsoft.com/office/drawing/2014/main" id="{38DF7044-583A-4203-9C6D-921448A91A50}"/>
              </a:ext>
            </a:extLst>
          </p:cNvPr>
          <p:cNvSpPr>
            <a:spLocks noGrp="1"/>
          </p:cNvSpPr>
          <p:nvPr>
            <p:ph idx="1"/>
          </p:nvPr>
        </p:nvSpPr>
        <p:spPr>
          <a:xfrm>
            <a:off x="592214" y="1687898"/>
            <a:ext cx="11007571" cy="3734406"/>
          </a:xfrm>
        </p:spPr>
        <p:txBody>
          <a:bodyPr anchor="t">
            <a:normAutofit/>
          </a:bodyPr>
          <a:lstStyle>
            <a:lvl1pPr algn="l">
              <a:defRPr i="0">
                <a:solidFill>
                  <a:srgbClr val="103255"/>
                </a:solidFill>
              </a:defRPr>
            </a:lvl1pPr>
          </a:lstStyle>
          <a:p>
            <a:pPr marL="0" indent="0">
              <a:buNone/>
            </a:pPr>
            <a:endParaRPr lang="en-US" dirty="0"/>
          </a:p>
        </p:txBody>
      </p:sp>
      <p:sp>
        <p:nvSpPr>
          <p:cNvPr id="10" name="Title 1">
            <a:extLst>
              <a:ext uri="{FF2B5EF4-FFF2-40B4-BE49-F238E27FC236}">
                <a16:creationId xmlns:a16="http://schemas.microsoft.com/office/drawing/2014/main" id="{C029B455-9B8E-4FF6-9CB5-D43DF4F123C4}"/>
              </a:ext>
            </a:extLst>
          </p:cNvPr>
          <p:cNvSpPr>
            <a:spLocks noGrp="1"/>
          </p:cNvSpPr>
          <p:nvPr>
            <p:ph type="title"/>
          </p:nvPr>
        </p:nvSpPr>
        <p:spPr>
          <a:xfrm>
            <a:off x="592214" y="365125"/>
            <a:ext cx="11007571" cy="611419"/>
          </a:xfrm>
        </p:spPr>
        <p:txBody>
          <a:bodyPr>
            <a:normAutofit fontScale="90000"/>
          </a:bodyPr>
          <a:lstStyle>
            <a:lvl1pPr>
              <a:defRPr b="0"/>
            </a:lvl1p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5DAC539B-ECA7-4C11-98CB-E458987C05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1881" y="89716"/>
            <a:ext cx="1052052" cy="1052052"/>
          </a:xfrm>
          <a:prstGeom prst="rect">
            <a:avLst/>
          </a:prstGeom>
        </p:spPr>
      </p:pic>
      <p:sp>
        <p:nvSpPr>
          <p:cNvPr id="13" name="TextBox 12">
            <a:extLst>
              <a:ext uri="{FF2B5EF4-FFF2-40B4-BE49-F238E27FC236}">
                <a16:creationId xmlns:a16="http://schemas.microsoft.com/office/drawing/2014/main" id="{2E4FD7DA-BB58-43BC-B4B0-440F379915C8}"/>
              </a:ext>
            </a:extLst>
          </p:cNvPr>
          <p:cNvSpPr txBox="1"/>
          <p:nvPr userDrawn="1"/>
        </p:nvSpPr>
        <p:spPr>
          <a:xfrm>
            <a:off x="5572122" y="6454775"/>
            <a:ext cx="1047751" cy="276999"/>
          </a:xfrm>
          <a:prstGeom prst="rect">
            <a:avLst/>
          </a:prstGeom>
          <a:noFill/>
        </p:spPr>
        <p:txBody>
          <a:bodyPr wrap="square" rtlCol="0">
            <a:spAutoFit/>
          </a:bodyPr>
          <a:lstStyle/>
          <a:p>
            <a:pPr algn="ctr"/>
            <a:fld id="{E87789AE-2273-4F59-8F26-94E3F6A23C6D}" type="slidenum">
              <a:rPr lang="en-US" sz="1200" b="1" smtClean="0">
                <a:solidFill>
                  <a:srgbClr val="103255"/>
                </a:solidFill>
              </a:rPr>
              <a:pPr algn="ctr"/>
              <a:t>‹#›</a:t>
            </a:fld>
            <a:endParaRPr lang="en-US" sz="1200" b="1" dirty="0">
              <a:solidFill>
                <a:srgbClr val="103255"/>
              </a:solidFill>
            </a:endParaRPr>
          </a:p>
        </p:txBody>
      </p:sp>
    </p:spTree>
    <p:extLst>
      <p:ext uri="{BB962C8B-B14F-4D97-AF65-F5344CB8AC3E}">
        <p14:creationId xmlns:p14="http://schemas.microsoft.com/office/powerpoint/2010/main" val="3756351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03378DF-3411-423E-A3BE-8BC4D9E7AD4D}"/>
              </a:ext>
            </a:extLst>
          </p:cNvPr>
          <p:cNvSpPr/>
          <p:nvPr userDrawn="1"/>
        </p:nvSpPr>
        <p:spPr>
          <a:xfrm>
            <a:off x="1509204" y="0"/>
            <a:ext cx="10682796" cy="6858000"/>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15">
            <a:extLst>
              <a:ext uri="{FF2B5EF4-FFF2-40B4-BE49-F238E27FC236}">
                <a16:creationId xmlns:a16="http://schemas.microsoft.com/office/drawing/2014/main" id="{467D6648-5053-4A44-A3B3-689B526CD0B6}"/>
              </a:ext>
            </a:extLst>
          </p:cNvPr>
          <p:cNvSpPr/>
          <p:nvPr userDrawn="1"/>
        </p:nvSpPr>
        <p:spPr>
          <a:xfrm>
            <a:off x="0" y="1"/>
            <a:ext cx="9828969" cy="6858000"/>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8" name="Content Placeholder 2">
            <a:extLst>
              <a:ext uri="{FF2B5EF4-FFF2-40B4-BE49-F238E27FC236}">
                <a16:creationId xmlns:a16="http://schemas.microsoft.com/office/drawing/2014/main" id="{003F2313-05C3-48F4-B507-4E0092A5FB67}"/>
              </a:ext>
            </a:extLst>
          </p:cNvPr>
          <p:cNvSpPr>
            <a:spLocks noGrp="1"/>
          </p:cNvSpPr>
          <p:nvPr>
            <p:ph idx="1"/>
          </p:nvPr>
        </p:nvSpPr>
        <p:spPr>
          <a:xfrm>
            <a:off x="592214" y="1687898"/>
            <a:ext cx="8196679" cy="4402184"/>
          </a:xfrm>
        </p:spPr>
        <p:txBody>
          <a:bodyPr anchor="t">
            <a:normAutofit/>
          </a:bodyPr>
          <a:lstStyle>
            <a:lvl1pPr algn="l">
              <a:defRPr i="0">
                <a:solidFill>
                  <a:srgbClr val="103255"/>
                </a:solidFill>
              </a:defRPr>
            </a:lvl1pPr>
          </a:lstStyle>
          <a:p>
            <a:pPr marL="0" indent="0">
              <a:buNone/>
            </a:pPr>
            <a:endParaRPr lang="en-US" dirty="0"/>
          </a:p>
        </p:txBody>
      </p:sp>
      <p:sp>
        <p:nvSpPr>
          <p:cNvPr id="9" name="Title 1">
            <a:extLst>
              <a:ext uri="{FF2B5EF4-FFF2-40B4-BE49-F238E27FC236}">
                <a16:creationId xmlns:a16="http://schemas.microsoft.com/office/drawing/2014/main" id="{F449B09E-EF33-4153-B0DC-0E9A53E2F9B2}"/>
              </a:ext>
            </a:extLst>
          </p:cNvPr>
          <p:cNvSpPr>
            <a:spLocks noGrp="1"/>
          </p:cNvSpPr>
          <p:nvPr>
            <p:ph type="title"/>
          </p:nvPr>
        </p:nvSpPr>
        <p:spPr>
          <a:xfrm>
            <a:off x="592214" y="365125"/>
            <a:ext cx="8196679" cy="720752"/>
          </a:xfrm>
        </p:spPr>
        <p:txBody>
          <a:bodyPr>
            <a:normAutofit fontScale="90000"/>
          </a:body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6C201B16-4B21-4764-A811-29CFB83BA2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3855" y="3429000"/>
            <a:ext cx="3288484" cy="3288484"/>
          </a:xfrm>
          <a:prstGeom prst="rect">
            <a:avLst/>
          </a:prstGeom>
        </p:spPr>
      </p:pic>
    </p:spTree>
    <p:extLst>
      <p:ext uri="{BB962C8B-B14F-4D97-AF65-F5344CB8AC3E}">
        <p14:creationId xmlns:p14="http://schemas.microsoft.com/office/powerpoint/2010/main" val="2502361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50E95C-2A14-4AFA-B745-9671C03E84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C5151DD4-9261-48BD-A2B8-9BB84CCEC4AF}"/>
              </a:ext>
            </a:extLst>
          </p:cNvPr>
          <p:cNvSpPr>
            <a:spLocks noGrp="1"/>
          </p:cNvSpPr>
          <p:nvPr>
            <p:ph type="dt" sz="half" idx="10"/>
          </p:nvPr>
        </p:nvSpPr>
        <p:spPr>
          <a:xfrm>
            <a:off x="2817283" y="1017571"/>
            <a:ext cx="2743200" cy="365125"/>
          </a:xfrm>
        </p:spPr>
        <p:txBody>
          <a:bodyPr/>
          <a:lstStyle>
            <a:lvl1pPr>
              <a:defRPr>
                <a:solidFill>
                  <a:srgbClr val="103255"/>
                </a:solidFill>
              </a:defRPr>
            </a:lvl1pPr>
          </a:lstStyle>
          <a:p>
            <a:fld id="{BFC479A5-9518-47B4-87E9-BEBAC88FA744}" type="datetime1">
              <a:rPr lang="en-US" smtClean="0"/>
              <a:t>2/27/25</a:t>
            </a:fld>
            <a:endParaRPr lang="en-US" dirty="0"/>
          </a:p>
        </p:txBody>
      </p:sp>
      <p:sp>
        <p:nvSpPr>
          <p:cNvPr id="14" name="Title 1">
            <a:extLst>
              <a:ext uri="{FF2B5EF4-FFF2-40B4-BE49-F238E27FC236}">
                <a16:creationId xmlns:a16="http://schemas.microsoft.com/office/drawing/2014/main" id="{537F2EB4-D9C9-4703-A24C-3B75E4CB3D6E}"/>
              </a:ext>
            </a:extLst>
          </p:cNvPr>
          <p:cNvSpPr>
            <a:spLocks noGrp="1"/>
          </p:cNvSpPr>
          <p:nvPr>
            <p:ph type="ctrTitle"/>
          </p:nvPr>
        </p:nvSpPr>
        <p:spPr>
          <a:xfrm>
            <a:off x="2817283" y="1704992"/>
            <a:ext cx="7525229" cy="2387600"/>
          </a:xfrm>
        </p:spPr>
        <p:txBody>
          <a:bodyPr>
            <a:normAutofit fontScale="90000"/>
          </a:bodyPr>
          <a:lstStyle>
            <a:lvl1pPr>
              <a:defRPr b="0" i="0" u="none">
                <a:solidFill>
                  <a:srgbClr val="103255"/>
                </a:solidFill>
                <a:latin typeface="+mn-lt"/>
              </a:defRPr>
            </a:lvl1pPr>
          </a:lstStyle>
          <a:p>
            <a:pPr algn="l"/>
            <a:endParaRPr lang="en-US" b="1" dirty="0">
              <a:solidFill>
                <a:schemeClr val="bg1"/>
              </a:solidFill>
              <a:latin typeface="+mn-lt"/>
            </a:endParaRPr>
          </a:p>
        </p:txBody>
      </p:sp>
      <p:sp>
        <p:nvSpPr>
          <p:cNvPr id="15" name="Subtitle 2">
            <a:extLst>
              <a:ext uri="{FF2B5EF4-FFF2-40B4-BE49-F238E27FC236}">
                <a16:creationId xmlns:a16="http://schemas.microsoft.com/office/drawing/2014/main" id="{D1DA3B7A-4129-4A88-AB61-B64F65138406}"/>
              </a:ext>
            </a:extLst>
          </p:cNvPr>
          <p:cNvSpPr>
            <a:spLocks noGrp="1"/>
          </p:cNvSpPr>
          <p:nvPr>
            <p:ph type="subTitle" idx="1"/>
          </p:nvPr>
        </p:nvSpPr>
        <p:spPr>
          <a:xfrm>
            <a:off x="2817284" y="4184667"/>
            <a:ext cx="6631618" cy="1655762"/>
          </a:xfrm>
        </p:spPr>
        <p:txBody>
          <a:bodyPr/>
          <a:lstStyle>
            <a:lvl1pPr marL="0" indent="0" algn="l">
              <a:buNone/>
              <a:defRPr>
                <a:solidFill>
                  <a:srgbClr val="103255"/>
                </a:solidFill>
                <a:latin typeface="+mn-lt"/>
              </a:defRPr>
            </a:lvl1pPr>
          </a:lstStyle>
          <a:p>
            <a:pPr algn="l"/>
            <a:endParaRPr lang="en-US" i="1" dirty="0">
              <a:solidFill>
                <a:schemeClr val="bg1"/>
              </a:solidFill>
            </a:endParaRPr>
          </a:p>
        </p:txBody>
      </p: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671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592215" y="1687899"/>
            <a:ext cx="10761584" cy="3363496"/>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p:nvPr>
        </p:nvSpPr>
        <p:spPr>
          <a:xfrm>
            <a:off x="592214" y="365125"/>
            <a:ext cx="8196679" cy="720752"/>
          </a:xfrm>
        </p:spPr>
        <p:txBody>
          <a:bodyPr>
            <a:normAutofit fontScale="90000"/>
          </a:bodyPr>
          <a:lstStyle>
            <a:lvl1pPr>
              <a:defRPr>
                <a:solidFill>
                  <a:schemeClr val="bg1"/>
                </a:solidFill>
                <a:latin typeface="+mn-lt"/>
              </a:defRPr>
            </a:lvl1pPr>
          </a:lstStyle>
          <a:p>
            <a:endParaRPr lang="en-US" b="1" dirty="0">
              <a:solidFill>
                <a:schemeClr val="bg1"/>
              </a:solidFill>
              <a:latin typeface="+mn-lt"/>
            </a:endParaRPr>
          </a:p>
        </p:txBody>
      </p:sp>
      <p:pic>
        <p:nvPicPr>
          <p:cNvPr id="15" name="Picture 14">
            <a:extLst>
              <a:ext uri="{FF2B5EF4-FFF2-40B4-BE49-F238E27FC236}">
                <a16:creationId xmlns:a16="http://schemas.microsoft.com/office/drawing/2014/main" id="{0A7C227D-F7BD-4BB6-A089-281C16C712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7" name="Straight Connector 16">
            <a:extLst>
              <a:ext uri="{FF2B5EF4-FFF2-40B4-BE49-F238E27FC236}">
                <a16:creationId xmlns:a16="http://schemas.microsoft.com/office/drawing/2014/main" id="{EB033E6C-4A55-418D-8F6D-C4F58270B29A}"/>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A31137-2BCE-48AF-8B70-EB10A69431C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826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hasCustomPrompt="1"/>
          </p:nvPr>
        </p:nvSpPr>
        <p:spPr>
          <a:xfrm>
            <a:off x="592214" y="365125"/>
            <a:ext cx="8196679" cy="720752"/>
          </a:xfrm>
        </p:spPr>
        <p:txBody>
          <a:bodyPr>
            <a:normAutofit fontScale="90000"/>
          </a:bodyPr>
          <a:lstStyle>
            <a:lvl1pPr>
              <a:defRPr>
                <a:solidFill>
                  <a:schemeClr val="bg1"/>
                </a:solidFill>
              </a:defRPr>
            </a:lvl1pPr>
          </a:lstStyle>
          <a:p>
            <a:r>
              <a:rPr lang="en-US" b="1" dirty="0">
                <a:solidFill>
                  <a:schemeClr val="bg1"/>
                </a:solidFill>
                <a:latin typeface="+mn-lt"/>
              </a:rPr>
              <a:t>Project Partners</a:t>
            </a:r>
          </a:p>
        </p:txBody>
      </p:sp>
      <p:pic>
        <p:nvPicPr>
          <p:cNvPr id="15" name="Picture 14">
            <a:extLst>
              <a:ext uri="{FF2B5EF4-FFF2-40B4-BE49-F238E27FC236}">
                <a16:creationId xmlns:a16="http://schemas.microsoft.com/office/drawing/2014/main" id="{1B127932-98ED-4BE5-AD54-F546EB5CE8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4055" y="2734239"/>
            <a:ext cx="2058958" cy="741225"/>
          </a:xfrm>
          <a:prstGeom prst="rect">
            <a:avLst/>
          </a:prstGeom>
        </p:spPr>
      </p:pic>
      <p:pic>
        <p:nvPicPr>
          <p:cNvPr id="17" name="Picture 16">
            <a:extLst>
              <a:ext uri="{FF2B5EF4-FFF2-40B4-BE49-F238E27FC236}">
                <a16:creationId xmlns:a16="http://schemas.microsoft.com/office/drawing/2014/main" id="{1BC9DF47-3C61-4C42-94EF-58903AC3EF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5659" y="2187018"/>
            <a:ext cx="1921489" cy="1381994"/>
          </a:xfrm>
          <a:prstGeom prst="rect">
            <a:avLst/>
          </a:prstGeom>
        </p:spPr>
      </p:pic>
      <p:pic>
        <p:nvPicPr>
          <p:cNvPr id="18" name="Picture 17">
            <a:extLst>
              <a:ext uri="{FF2B5EF4-FFF2-40B4-BE49-F238E27FC236}">
                <a16:creationId xmlns:a16="http://schemas.microsoft.com/office/drawing/2014/main" id="{A05E1CBF-65BF-454F-AE77-B48A602C19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328" y="2281593"/>
            <a:ext cx="2486472" cy="1405397"/>
          </a:xfrm>
          <a:prstGeom prst="rect">
            <a:avLst/>
          </a:prstGeom>
        </p:spPr>
      </p:pic>
      <p:pic>
        <p:nvPicPr>
          <p:cNvPr id="19" name="Picture 18">
            <a:extLst>
              <a:ext uri="{FF2B5EF4-FFF2-40B4-BE49-F238E27FC236}">
                <a16:creationId xmlns:a16="http://schemas.microsoft.com/office/drawing/2014/main" id="{7D28F4AB-0938-431C-A3F8-9CF869404E6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396268" y="2734240"/>
            <a:ext cx="2256136" cy="850080"/>
          </a:xfrm>
          <a:prstGeom prst="rect">
            <a:avLst/>
          </a:prstGeom>
        </p:spPr>
      </p:pic>
      <p:pic>
        <p:nvPicPr>
          <p:cNvPr id="20" name="Picture 19">
            <a:extLst>
              <a:ext uri="{FF2B5EF4-FFF2-40B4-BE49-F238E27FC236}">
                <a16:creationId xmlns:a16="http://schemas.microsoft.com/office/drawing/2014/main" id="{3C725090-D570-49AC-B99C-D775A7227E4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21" name="Straight Connector 20">
            <a:extLst>
              <a:ext uri="{FF2B5EF4-FFF2-40B4-BE49-F238E27FC236}">
                <a16:creationId xmlns:a16="http://schemas.microsoft.com/office/drawing/2014/main" id="{0D913713-D127-4BCA-8826-E22930B81581}"/>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D9C9A53-F22E-410C-A31A-07AF06642A8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1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8C1FA-A17A-4409-9EDB-B78E08F62478}"/>
              </a:ext>
            </a:extLst>
          </p:cNvPr>
          <p:cNvSpPr>
            <a:spLocks noGrp="1"/>
          </p:cNvSpPr>
          <p:nvPr>
            <p:ph type="title"/>
          </p:nvPr>
        </p:nvSpPr>
        <p:spPr/>
        <p:txBody>
          <a:bodyPr/>
          <a:lstStyle>
            <a:lvl1pPr>
              <a:defRPr b="1">
                <a:solidFill>
                  <a:srgbClr val="103255"/>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838199" y="1825625"/>
            <a:ext cx="6419851"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8C8364B1-89F4-4C63-B724-A5785866C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1" name="Straight Connector 10">
            <a:extLst>
              <a:ext uri="{FF2B5EF4-FFF2-40B4-BE49-F238E27FC236}">
                <a16:creationId xmlns:a16="http://schemas.microsoft.com/office/drawing/2014/main" id="{49EC522B-E88D-4714-86D9-DB4181D2E67E}"/>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Content Placeholder 2">
            <a:extLst>
              <a:ext uri="{FF2B5EF4-FFF2-40B4-BE49-F238E27FC236}">
                <a16:creationId xmlns:a16="http://schemas.microsoft.com/office/drawing/2014/main" id="{4F38605E-E920-446C-8707-A5DDAFAD71A1}"/>
              </a:ext>
            </a:extLst>
          </p:cNvPr>
          <p:cNvSpPr>
            <a:spLocks noGrp="1"/>
          </p:cNvSpPr>
          <p:nvPr>
            <p:ph sz="half" idx="10"/>
          </p:nvPr>
        </p:nvSpPr>
        <p:spPr>
          <a:xfrm>
            <a:off x="7486348" y="1825625"/>
            <a:ext cx="3867452"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33669720-660D-46B3-838D-8B66CD2FAE9C}"/>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03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3" name="Title 3">
            <a:extLst>
              <a:ext uri="{FF2B5EF4-FFF2-40B4-BE49-F238E27FC236}">
                <a16:creationId xmlns:a16="http://schemas.microsoft.com/office/drawing/2014/main" id="{F3AE812A-98F8-9514-0AD3-02952A4832DB}"/>
              </a:ext>
            </a:extLst>
          </p:cNvPr>
          <p:cNvSpPr>
            <a:spLocks noGrp="1"/>
          </p:cNvSpPr>
          <p:nvPr>
            <p:ph type="ctrTitle"/>
          </p:nvPr>
        </p:nvSpPr>
        <p:spPr>
          <a:xfrm>
            <a:off x="3868387" y="337840"/>
            <a:ext cx="4639319" cy="1132576"/>
          </a:xfrm>
          <a:ln>
            <a:noFill/>
          </a:ln>
        </p:spPr>
        <p:txBody>
          <a:bodyPr>
            <a:normAutofit/>
          </a:bodyPr>
          <a:lstStyle/>
          <a:p>
            <a:pPr algn="ctr"/>
            <a:endParaRPr lang="en-US" sz="4800" b="1" dirty="0"/>
          </a:p>
        </p:txBody>
      </p:sp>
      <p:sp>
        <p:nvSpPr>
          <p:cNvPr id="4" name="Title 3">
            <a:extLst>
              <a:ext uri="{FF2B5EF4-FFF2-40B4-BE49-F238E27FC236}">
                <a16:creationId xmlns:a16="http://schemas.microsoft.com/office/drawing/2014/main" id="{A5AF7153-22D0-91B4-E1E6-21C4A902CECF}"/>
              </a:ext>
            </a:extLst>
          </p:cNvPr>
          <p:cNvSpPr txBox="1">
            <a:spLocks/>
          </p:cNvSpPr>
          <p:nvPr userDrawn="1"/>
        </p:nvSpPr>
        <p:spPr>
          <a:xfrm>
            <a:off x="3586594" y="2544829"/>
            <a:ext cx="4989961" cy="1768344"/>
          </a:xfrm>
          <a:prstGeom prst="rect">
            <a:avLst/>
          </a:prstGeom>
          <a:solidFill>
            <a:srgbClr val="103255">
              <a:alpha val="78824"/>
            </a:srgbClr>
          </a:solidFill>
          <a:ln>
            <a:solidFill>
              <a:srgbClr val="103255"/>
            </a:solidFill>
          </a:ln>
          <a:effectLst>
            <a:glow rad="101600">
              <a:srgbClr val="306E36">
                <a:alpha val="40000"/>
              </a:srgbClr>
            </a:glo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u="none" kern="1200">
                <a:solidFill>
                  <a:srgbClr val="103255"/>
                </a:solidFill>
                <a:latin typeface="+mn-lt"/>
                <a:ea typeface="+mj-ea"/>
                <a:cs typeface="+mj-cs"/>
              </a:defRPr>
            </a:lvl1pPr>
          </a:lstStyle>
          <a:p>
            <a:pPr algn="ctr"/>
            <a:endParaRPr lang="en-US" sz="5400" b="1" dirty="0"/>
          </a:p>
        </p:txBody>
      </p:sp>
      <p:grpSp>
        <p:nvGrpSpPr>
          <p:cNvPr id="5" name="Group 4">
            <a:extLst>
              <a:ext uri="{FF2B5EF4-FFF2-40B4-BE49-F238E27FC236}">
                <a16:creationId xmlns:a16="http://schemas.microsoft.com/office/drawing/2014/main" id="{6D9752E6-C0F3-7E38-CF18-7263BC7213FB}"/>
              </a:ext>
              <a:ext uri="{C183D7F6-B498-43B3-948B-1728B52AA6E4}">
                <adec:decorative xmlns:adec="http://schemas.microsoft.com/office/drawing/2017/decorative" val="1"/>
              </a:ext>
            </a:extLst>
          </p:cNvPr>
          <p:cNvGrpSpPr/>
          <p:nvPr userDrawn="1"/>
        </p:nvGrpSpPr>
        <p:grpSpPr>
          <a:xfrm rot="16200000">
            <a:off x="6026092" y="-1214221"/>
            <a:ext cx="193596" cy="5175675"/>
            <a:chOff x="4289290" y="850837"/>
            <a:chExt cx="141307" cy="5229455"/>
          </a:xfrm>
        </p:grpSpPr>
        <p:cxnSp>
          <p:nvCxnSpPr>
            <p:cNvPr id="6" name="Straight Connector 5">
              <a:extLst>
                <a:ext uri="{FF2B5EF4-FFF2-40B4-BE49-F238E27FC236}">
                  <a16:creationId xmlns:a16="http://schemas.microsoft.com/office/drawing/2014/main" id="{DA263B12-42B6-C63B-F66A-9A881F6F26D7}"/>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1AC6FF9-FBC9-6B74-EEC4-CF7B9E4DB5DE}"/>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Content Placeholder 15">
            <a:extLst>
              <a:ext uri="{FF2B5EF4-FFF2-40B4-BE49-F238E27FC236}">
                <a16:creationId xmlns:a16="http://schemas.microsoft.com/office/drawing/2014/main" id="{BAE98BA8-8F60-C2D8-6F82-E8D9A26F395D}"/>
              </a:ext>
            </a:extLst>
          </p:cNvPr>
          <p:cNvSpPr>
            <a:spLocks noGrp="1"/>
          </p:cNvSpPr>
          <p:nvPr>
            <p:ph sz="quarter" idx="10"/>
          </p:nvPr>
        </p:nvSpPr>
        <p:spPr>
          <a:xfrm>
            <a:off x="3586163" y="2544763"/>
            <a:ext cx="4991100" cy="1768475"/>
          </a:xfrm>
        </p:spPr>
        <p:txBody>
          <a:bodyPr anchor="ctr">
            <a:noAutofit/>
          </a:bodyPr>
          <a:lstStyle>
            <a:lvl1pPr marL="0" indent="0" algn="ctr">
              <a:buNone/>
              <a:defRPr sz="4800">
                <a:solidFill>
                  <a:schemeClr val="bg1"/>
                </a:solidFill>
              </a:defRPr>
            </a:lvl1pPr>
            <a:lvl2pPr marL="457200" indent="0" algn="ctr">
              <a:buNone/>
              <a:defRPr sz="4400">
                <a:solidFill>
                  <a:schemeClr val="bg1"/>
                </a:solidFill>
              </a:defRPr>
            </a:lvl2pPr>
            <a:lvl3pPr marL="914400" indent="0" algn="ctr">
              <a:buNone/>
              <a:defRPr sz="4000">
                <a:solidFill>
                  <a:schemeClr val="bg1"/>
                </a:solidFill>
              </a:defRPr>
            </a:lvl3pPr>
            <a:lvl4pPr marL="1371600" indent="0" algn="ctr">
              <a:buNone/>
              <a:defRPr sz="3600">
                <a:solidFill>
                  <a:schemeClr val="bg1"/>
                </a:solidFill>
              </a:defRPr>
            </a:lvl4pPr>
            <a:lvl5pPr marL="1828800" indent="0" algn="ctr">
              <a:buNone/>
              <a:defRPr sz="3600">
                <a:solidFill>
                  <a:schemeClr val="bg1"/>
                </a:solidFill>
              </a:defRPr>
            </a:lvl5pPr>
          </a:lstStyle>
          <a:p>
            <a:pPr lvl="0"/>
            <a:endParaRPr lang="en-US" dirty="0"/>
          </a:p>
        </p:txBody>
      </p:sp>
      <p:sp>
        <p:nvSpPr>
          <p:cNvPr id="19" name="Content Placeholder 18">
            <a:extLst>
              <a:ext uri="{FF2B5EF4-FFF2-40B4-BE49-F238E27FC236}">
                <a16:creationId xmlns:a16="http://schemas.microsoft.com/office/drawing/2014/main" id="{2A8E97DB-3A46-CFE6-ABDE-3758C40A7804}"/>
              </a:ext>
            </a:extLst>
          </p:cNvPr>
          <p:cNvSpPr>
            <a:spLocks noGrp="1"/>
          </p:cNvSpPr>
          <p:nvPr>
            <p:ph sz="quarter" idx="11"/>
          </p:nvPr>
        </p:nvSpPr>
        <p:spPr>
          <a:xfrm>
            <a:off x="1458668" y="5284864"/>
            <a:ext cx="10393362" cy="1625600"/>
          </a:xfrm>
          <a:noFill/>
        </p:spPr>
        <p:txBody>
          <a:bodyPr wrap="square" rtlCol="0">
            <a:spAutoFit/>
          </a:bodyPr>
          <a:lstStyle>
            <a:lvl1pPr marL="0" indent="0">
              <a:buNone/>
              <a:defRPr lang="en-US" sz="1600" smtClean="0">
                <a:solidFill>
                  <a:srgbClr val="103255"/>
                </a:solidFill>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r>
              <a:rPr lang="en-US"/>
              <a:t>Click to edit Master text styles</a:t>
            </a:r>
          </a:p>
          <a:p>
            <a:pPr marL="457200" lvl="1"/>
            <a:r>
              <a:rPr lang="en-US"/>
              <a:t>Second level</a:t>
            </a:r>
          </a:p>
          <a:p>
            <a:pPr marL="914400" lvl="2"/>
            <a:r>
              <a:rPr lang="en-US"/>
              <a:t>Third level</a:t>
            </a:r>
          </a:p>
          <a:p>
            <a:pPr marL="1371600" lvl="3"/>
            <a:r>
              <a:rPr lang="en-US"/>
              <a:t>Fourth level</a:t>
            </a:r>
          </a:p>
          <a:p>
            <a:pPr marL="1828800" lvl="4"/>
            <a:r>
              <a:rPr lang="en-US"/>
              <a:t>Fifth level</a:t>
            </a:r>
          </a:p>
        </p:txBody>
      </p:sp>
    </p:spTree>
    <p:extLst>
      <p:ext uri="{BB962C8B-B14F-4D97-AF65-F5344CB8AC3E}">
        <p14:creationId xmlns:p14="http://schemas.microsoft.com/office/powerpoint/2010/main" val="1966899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F83E47-AF88-45CF-AF63-23C850A8DD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A33F-F6BB-48FC-8B51-3C278997A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A196-FC7C-4C23-A33B-2C003320C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4F90BA-3D5F-45A6-B1D7-58D7B83F480E}" type="datetime1">
              <a:rPr lang="en-US" smtClean="0"/>
              <a:t>2/27/25</a:t>
            </a:fld>
            <a:endParaRPr lang="en-US"/>
          </a:p>
        </p:txBody>
      </p:sp>
      <p:sp>
        <p:nvSpPr>
          <p:cNvPr id="5" name="Footer Placeholder 4">
            <a:extLst>
              <a:ext uri="{FF2B5EF4-FFF2-40B4-BE49-F238E27FC236}">
                <a16:creationId xmlns:a16="http://schemas.microsoft.com/office/drawing/2014/main" id="{6DC3AEEE-C46D-4824-89EC-24B53EB269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593840-0858-4837-8084-A90C17F49C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55531-C1B9-4BAE-B7C4-BD4221229757}" type="slidenum">
              <a:rPr lang="en-US" smtClean="0"/>
              <a:t>‹#›</a:t>
            </a:fld>
            <a:endParaRPr lang="en-US"/>
          </a:p>
        </p:txBody>
      </p:sp>
    </p:spTree>
    <p:extLst>
      <p:ext uri="{BB962C8B-B14F-4D97-AF65-F5344CB8AC3E}">
        <p14:creationId xmlns:p14="http://schemas.microsoft.com/office/powerpoint/2010/main" val="1404145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52" r:id="rId5"/>
    <p:sldLayoutId id="2147483655" r:id="rId6"/>
    <p:sldLayoutId id="2147483653" r:id="rId7"/>
    <p:sldLayoutId id="2147483656"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01FD8527-BD3A-4866-A147-46530352189D}"/>
              </a:ext>
              <a:ext uri="{C183D7F6-B498-43B3-948B-1728B52AA6E4}">
                <adec:decorative xmlns:adec="http://schemas.microsoft.com/office/drawing/2017/decorative" val="1"/>
              </a:ext>
            </a:extLst>
          </p:cNvPr>
          <p:cNvPicPr>
            <a:picLocks noChangeAspect="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 name="Title 28">
            <a:extLst>
              <a:ext uri="{FF2B5EF4-FFF2-40B4-BE49-F238E27FC236}">
                <a16:creationId xmlns:a16="http://schemas.microsoft.com/office/drawing/2014/main" id="{BAF0A6AF-3B14-4C8E-A620-C43A1CD3DB9F}"/>
              </a:ext>
            </a:extLst>
          </p:cNvPr>
          <p:cNvSpPr txBox="1">
            <a:spLocks noGrp="1"/>
          </p:cNvSpPr>
          <p:nvPr>
            <p:ph type="title" idx="4294967295"/>
          </p:nvPr>
        </p:nvSpPr>
        <p:spPr>
          <a:xfrm>
            <a:off x="26859" y="2188537"/>
            <a:ext cx="11838570" cy="110799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FFFFFF"/>
                </a:solidFill>
                <a:effectLst/>
                <a:uLnTx/>
                <a:uFillTx/>
                <a:latin typeface="+mn-lt"/>
                <a:ea typeface="+mn-ea"/>
                <a:cs typeface="+mn-cs"/>
              </a:rPr>
              <a:t>Legal and Policy Topics, Parts </a:t>
            </a:r>
            <a:r>
              <a:rPr lang="en-US" sz="6600" b="1" dirty="0">
                <a:solidFill>
                  <a:srgbClr val="FFFFFF"/>
                </a:solidFill>
                <a:latin typeface="+mn-lt"/>
                <a:ea typeface="+mn-ea"/>
                <a:cs typeface="+mn-cs"/>
              </a:rPr>
              <a:t>2</a:t>
            </a:r>
            <a:r>
              <a:rPr lang="en-US" sz="66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sz="6600" b="1" dirty="0">
                <a:solidFill>
                  <a:srgbClr val="FFFFFF"/>
                </a:solidFill>
                <a:latin typeface="+mn-lt"/>
                <a:ea typeface="+mn-ea"/>
                <a:cs typeface="+mn-cs"/>
              </a:rPr>
              <a:t>3</a:t>
            </a:r>
            <a:endParaRPr kumimoji="0" lang="en-US" sz="6600" b="1" i="0" u="none" strike="noStrike" kern="1200" cap="none" spc="0" normalizeH="0" baseline="0" noProof="0" dirty="0">
              <a:ln>
                <a:noFill/>
              </a:ln>
              <a:solidFill>
                <a:srgbClr val="FFFFFF"/>
              </a:solidFill>
              <a:effectLst/>
              <a:uLnTx/>
              <a:uFillTx/>
              <a:latin typeface="+mn-lt"/>
              <a:ea typeface="+mn-ea"/>
              <a:cs typeface="+mn-cs"/>
            </a:endParaRPr>
          </a:p>
        </p:txBody>
      </p:sp>
      <p:sp>
        <p:nvSpPr>
          <p:cNvPr id="2" name="Title 28">
            <a:extLst>
              <a:ext uri="{FF2B5EF4-FFF2-40B4-BE49-F238E27FC236}">
                <a16:creationId xmlns:a16="http://schemas.microsoft.com/office/drawing/2014/main" id="{E39F037B-B655-7B68-1125-13D2608F2EE3}"/>
              </a:ext>
            </a:extLst>
          </p:cNvPr>
          <p:cNvSpPr txBox="1">
            <a:spLocks/>
          </p:cNvSpPr>
          <p:nvPr/>
        </p:nvSpPr>
        <p:spPr>
          <a:xfrm>
            <a:off x="53720" y="3288432"/>
            <a:ext cx="10963375" cy="110799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defRPr/>
            </a:pPr>
            <a:r>
              <a:rPr lang="en-US" sz="6600" b="1" dirty="0">
                <a:solidFill>
                  <a:srgbClr val="FFFFFF"/>
                </a:solidFill>
                <a:latin typeface="+mn-lt"/>
                <a:ea typeface="+mn-ea"/>
                <a:cs typeface="+mn-cs"/>
              </a:rPr>
              <a:t>Expanded CRIT Content</a:t>
            </a:r>
          </a:p>
        </p:txBody>
      </p:sp>
      <p:pic>
        <p:nvPicPr>
          <p:cNvPr id="9" name="Picture 8" descr="The Bureau of Justice Assistance, U.S. Department of Justice logo">
            <a:extLst>
              <a:ext uri="{FF2B5EF4-FFF2-40B4-BE49-F238E27FC236}">
                <a16:creationId xmlns:a16="http://schemas.microsoft.com/office/drawing/2014/main" id="{72F557EC-DCFB-4AD1-B95E-EFE06411E5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75" y="5201489"/>
            <a:ext cx="3074377" cy="1606354"/>
          </a:xfrm>
          <a:prstGeom prst="rect">
            <a:avLst/>
          </a:prstGeom>
        </p:spPr>
      </p:pic>
      <p:pic>
        <p:nvPicPr>
          <p:cNvPr id="32" name="Picture 31" descr="The Academic Training to Inform Police Responses logo">
            <a:extLst>
              <a:ext uri="{FF2B5EF4-FFF2-40B4-BE49-F238E27FC236}">
                <a16:creationId xmlns:a16="http://schemas.microsoft.com/office/drawing/2014/main" id="{CE6E0708-5C25-4D53-9BFB-6E72E3C993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9270" y="3569516"/>
            <a:ext cx="3288484" cy="3288484"/>
          </a:xfrm>
          <a:prstGeom prst="rect">
            <a:avLst/>
          </a:prstGeom>
        </p:spPr>
      </p:pic>
      <p:grpSp>
        <p:nvGrpSpPr>
          <p:cNvPr id="38" name="Group 37">
            <a:extLst>
              <a:ext uri="{FF2B5EF4-FFF2-40B4-BE49-F238E27FC236}">
                <a16:creationId xmlns:a16="http://schemas.microsoft.com/office/drawing/2014/main" id="{294EA0C3-0319-4CFF-BD76-B8E7AA06BB83}"/>
              </a:ext>
              <a:ext uri="{C183D7F6-B498-43B3-948B-1728B52AA6E4}">
                <adec:decorative xmlns:adec="http://schemas.microsoft.com/office/drawing/2017/decorative" val="1"/>
              </a:ext>
            </a:extLst>
          </p:cNvPr>
          <p:cNvGrpSpPr/>
          <p:nvPr/>
        </p:nvGrpSpPr>
        <p:grpSpPr>
          <a:xfrm>
            <a:off x="0" y="3238275"/>
            <a:ext cx="11490385" cy="200334"/>
            <a:chOff x="0" y="2754254"/>
            <a:chExt cx="9341963" cy="131244"/>
          </a:xfrm>
        </p:grpSpPr>
        <p:cxnSp>
          <p:nvCxnSpPr>
            <p:cNvPr id="36" name="Straight Connector 35">
              <a:extLst>
                <a:ext uri="{FF2B5EF4-FFF2-40B4-BE49-F238E27FC236}">
                  <a16:creationId xmlns:a16="http://schemas.microsoft.com/office/drawing/2014/main" id="{8FC357B9-C2DE-47FE-982D-3067AD4A245A}"/>
                </a:ext>
              </a:extLst>
            </p:cNvPr>
            <p:cNvCxnSpPr/>
            <p:nvPr/>
          </p:nvCxnSpPr>
          <p:spPr>
            <a:xfrm>
              <a:off x="0" y="2810083"/>
              <a:ext cx="931510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756726F-FBFF-4E4A-AC27-9F4766A31045}"/>
                </a:ext>
              </a:extLst>
            </p:cNvPr>
            <p:cNvSpPr/>
            <p:nvPr/>
          </p:nvSpPr>
          <p:spPr>
            <a:xfrm>
              <a:off x="9228842" y="2754254"/>
              <a:ext cx="113121" cy="131244"/>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6119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Assess the Situation: Getting the Call </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1630005"/>
            <a:ext cx="10603498" cy="486287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4000" dirty="0">
                <a:solidFill>
                  <a:srgbClr val="103255"/>
                </a:solidFill>
              </a:rPr>
              <a:t>Could the person have a disability?</a:t>
            </a:r>
          </a:p>
          <a:p>
            <a:pPr marL="1028700" lvl="1" indent="-571500">
              <a:spcAft>
                <a:spcPts val="600"/>
              </a:spcAft>
              <a:buFont typeface="Courier New" panose="02070309020205020404" pitchFamily="49" charset="0"/>
              <a:buChar char="o"/>
            </a:pPr>
            <a:r>
              <a:rPr lang="en-US" sz="4000" dirty="0">
                <a:solidFill>
                  <a:srgbClr val="103255"/>
                </a:solidFill>
              </a:rPr>
              <a:t>When in doubt, assume yes.</a:t>
            </a:r>
          </a:p>
          <a:p>
            <a:pPr marL="285750" indent="-285750">
              <a:spcAft>
                <a:spcPts val="600"/>
              </a:spcAft>
              <a:buFont typeface="Arial" panose="020B0604020202020204" pitchFamily="34" charset="0"/>
              <a:buChar char="•"/>
            </a:pPr>
            <a:r>
              <a:rPr lang="en-US" sz="4000" dirty="0">
                <a:solidFill>
                  <a:srgbClr val="103255"/>
                </a:solidFill>
              </a:rPr>
              <a:t>Information from dispatch:</a:t>
            </a:r>
          </a:p>
          <a:p>
            <a:pPr marL="1028700" lvl="1" indent="-571500">
              <a:spcAft>
                <a:spcPts val="600"/>
              </a:spcAft>
              <a:buFont typeface="Courier New" panose="02070309020205020404" pitchFamily="49" charset="0"/>
              <a:buChar char="o"/>
            </a:pPr>
            <a:r>
              <a:rPr lang="en-US" sz="4000" dirty="0">
                <a:solidFill>
                  <a:srgbClr val="103255"/>
                </a:solidFill>
              </a:rPr>
              <a:t>Communication</a:t>
            </a:r>
          </a:p>
          <a:p>
            <a:pPr marL="1028700" lvl="1" indent="-571500">
              <a:spcAft>
                <a:spcPts val="600"/>
              </a:spcAft>
              <a:buFont typeface="Courier New" panose="02070309020205020404" pitchFamily="49" charset="0"/>
              <a:buChar char="o"/>
            </a:pPr>
            <a:r>
              <a:rPr lang="en-US" sz="4000" dirty="0">
                <a:solidFill>
                  <a:srgbClr val="103255"/>
                </a:solidFill>
              </a:rPr>
              <a:t>Behavior</a:t>
            </a:r>
          </a:p>
          <a:p>
            <a:pPr marL="1028700" lvl="1" indent="-571500">
              <a:spcAft>
                <a:spcPts val="600"/>
              </a:spcAft>
              <a:buFont typeface="Courier New" panose="02070309020205020404" pitchFamily="49" charset="0"/>
              <a:buChar char="o"/>
            </a:pPr>
            <a:r>
              <a:rPr lang="en-US" sz="4000" dirty="0">
                <a:solidFill>
                  <a:srgbClr val="103255"/>
                </a:solidFill>
              </a:rPr>
              <a:t>Interactions</a:t>
            </a:r>
          </a:p>
          <a:p>
            <a:pPr marL="1028700" lvl="1" indent="-571500">
              <a:spcAft>
                <a:spcPts val="600"/>
              </a:spcAft>
              <a:buFont typeface="Courier New" panose="02070309020205020404" pitchFamily="49" charset="0"/>
              <a:buChar char="o"/>
            </a:pPr>
            <a:r>
              <a:rPr lang="en-US" sz="4000" dirty="0">
                <a:solidFill>
                  <a:srgbClr val="103255"/>
                </a:solidFill>
              </a:rPr>
              <a:t>Players</a:t>
            </a:r>
          </a:p>
        </p:txBody>
      </p:sp>
      <p:pic>
        <p:nvPicPr>
          <p:cNvPr id="4" name="Picture 2">
            <a:extLst>
              <a:ext uri="{FF2B5EF4-FFF2-40B4-BE49-F238E27FC236}">
                <a16:creationId xmlns:a16="http://schemas.microsoft.com/office/drawing/2014/main" id="{727BF117-3F00-FE4D-E219-E5619E308AB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810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Assess the Situation: Arriving on Scene and Identifying the Players</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1630005"/>
            <a:ext cx="10603498" cy="486287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4000" dirty="0">
                <a:solidFill>
                  <a:srgbClr val="103255"/>
                </a:solidFill>
              </a:rPr>
              <a:t>What is happening?</a:t>
            </a:r>
          </a:p>
          <a:p>
            <a:pPr marL="285750" indent="-285750">
              <a:spcAft>
                <a:spcPts val="600"/>
              </a:spcAft>
              <a:buFont typeface="Arial" panose="020B0604020202020204" pitchFamily="34" charset="0"/>
              <a:buChar char="•"/>
            </a:pPr>
            <a:r>
              <a:rPr lang="en-US" sz="4000" dirty="0">
                <a:solidFill>
                  <a:srgbClr val="103255"/>
                </a:solidFill>
              </a:rPr>
              <a:t>Could this behavior be related to a disability?</a:t>
            </a:r>
          </a:p>
          <a:p>
            <a:pPr marL="285750" indent="-285750">
              <a:spcAft>
                <a:spcPts val="600"/>
              </a:spcAft>
              <a:buFont typeface="Arial" panose="020B0604020202020204" pitchFamily="34" charset="0"/>
              <a:buChar char="•"/>
            </a:pPr>
            <a:r>
              <a:rPr lang="en-US" sz="4000" dirty="0">
                <a:solidFill>
                  <a:srgbClr val="103255"/>
                </a:solidFill>
              </a:rPr>
              <a:t>Who are the players?</a:t>
            </a:r>
          </a:p>
          <a:p>
            <a:pPr marL="1028700" lvl="1" indent="-571500">
              <a:spcAft>
                <a:spcPts val="600"/>
              </a:spcAft>
              <a:buFont typeface="Courier New" panose="02070309020205020404" pitchFamily="49" charset="0"/>
              <a:buChar char="o"/>
            </a:pPr>
            <a:r>
              <a:rPr lang="en-US" sz="4000" dirty="0">
                <a:solidFill>
                  <a:srgbClr val="103255"/>
                </a:solidFill>
              </a:rPr>
              <a:t>Concerned community members</a:t>
            </a:r>
          </a:p>
          <a:p>
            <a:pPr marL="1028700" lvl="1" indent="-571500">
              <a:spcAft>
                <a:spcPts val="600"/>
              </a:spcAft>
              <a:buFont typeface="Courier New" panose="02070309020205020404" pitchFamily="49" charset="0"/>
              <a:buChar char="o"/>
            </a:pPr>
            <a:r>
              <a:rPr lang="en-US" sz="4000" dirty="0">
                <a:solidFill>
                  <a:srgbClr val="103255"/>
                </a:solidFill>
              </a:rPr>
              <a:t>Family or friends</a:t>
            </a:r>
          </a:p>
          <a:p>
            <a:pPr marL="1028700" lvl="1" indent="-571500">
              <a:spcAft>
                <a:spcPts val="600"/>
              </a:spcAft>
              <a:buFont typeface="Courier New" panose="02070309020205020404" pitchFamily="49" charset="0"/>
              <a:buChar char="o"/>
            </a:pPr>
            <a:r>
              <a:rPr lang="en-US" sz="4000" dirty="0">
                <a:solidFill>
                  <a:srgbClr val="103255"/>
                </a:solidFill>
              </a:rPr>
              <a:t>Support people</a:t>
            </a:r>
          </a:p>
          <a:p>
            <a:pPr marL="1028700" lvl="1" indent="-571500">
              <a:spcAft>
                <a:spcPts val="600"/>
              </a:spcAft>
              <a:buFont typeface="Courier New" panose="02070309020205020404" pitchFamily="49" charset="0"/>
              <a:buChar char="o"/>
            </a:pPr>
            <a:r>
              <a:rPr lang="en-US" sz="4000" dirty="0">
                <a:solidFill>
                  <a:srgbClr val="103255"/>
                </a:solidFill>
              </a:rPr>
              <a:t>Other officers/backup </a:t>
            </a:r>
          </a:p>
        </p:txBody>
      </p:sp>
      <p:pic>
        <p:nvPicPr>
          <p:cNvPr id="4" name="Picture 2">
            <a:extLst>
              <a:ext uri="{FF2B5EF4-FFF2-40B4-BE49-F238E27FC236}">
                <a16:creationId xmlns:a16="http://schemas.microsoft.com/office/drawing/2014/main" id="{28972863-17A5-F8AB-04C3-74FFADDBDCFD}"/>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741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471443" y="365125"/>
            <a:ext cx="11007571" cy="611419"/>
          </a:xfrm>
        </p:spPr>
        <p:txBody>
          <a:bodyPr>
            <a:noAutofit/>
          </a:bodyPr>
          <a:lstStyle/>
          <a:p>
            <a:r>
              <a:rPr lang="en-US" sz="4800" b="1" dirty="0">
                <a:solidFill>
                  <a:schemeClr val="bg1"/>
                </a:solidFill>
                <a:latin typeface="+mn-lt"/>
              </a:rPr>
              <a:t>Assess the Situation: Considering  </a:t>
            </a:r>
            <a:br>
              <a:rPr lang="en-US" sz="4800" b="1" dirty="0">
                <a:solidFill>
                  <a:schemeClr val="bg1"/>
                </a:solidFill>
                <a:latin typeface="+mn-lt"/>
              </a:rPr>
            </a:br>
            <a:r>
              <a:rPr lang="en-US" sz="4800" b="1" dirty="0">
                <a:solidFill>
                  <a:schemeClr val="bg1"/>
                </a:solidFill>
                <a:latin typeface="+mn-lt"/>
              </a:rPr>
              <a:t>Options and Community Resources</a:t>
            </a:r>
          </a:p>
        </p:txBody>
      </p:sp>
      <p:sp>
        <p:nvSpPr>
          <p:cNvPr id="4" name="Arrow: Left-Right 3" descr="A line with an arrow at each end showing Community Resources in the center, Resolve on Scene to the left, and Commitment to the right.">
            <a:extLst>
              <a:ext uri="{FF2B5EF4-FFF2-40B4-BE49-F238E27FC236}">
                <a16:creationId xmlns:a16="http://schemas.microsoft.com/office/drawing/2014/main" id="{3C285925-234D-4728-86AC-E2E79FAE6935}"/>
              </a:ext>
            </a:extLst>
          </p:cNvPr>
          <p:cNvSpPr/>
          <p:nvPr/>
        </p:nvSpPr>
        <p:spPr>
          <a:xfrm>
            <a:off x="436728" y="2333767"/>
            <a:ext cx="11505063" cy="3316406"/>
          </a:xfrm>
          <a:prstGeom prst="leftRightArrow">
            <a:avLst>
              <a:gd name="adj1" fmla="val 50000"/>
              <a:gd name="adj2" fmla="val 48354"/>
            </a:avLst>
          </a:prstGeom>
          <a:solidFill>
            <a:srgbClr val="306E36">
              <a:alpha val="86000"/>
            </a:srgbClr>
          </a:solidFill>
          <a:ln w="28575">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88FEBC43-710C-45B7-A16B-6E12FA3B125B}"/>
              </a:ext>
            </a:extLst>
          </p:cNvPr>
          <p:cNvSpPr txBox="1"/>
          <p:nvPr/>
        </p:nvSpPr>
        <p:spPr>
          <a:xfrm>
            <a:off x="436728" y="1872102"/>
            <a:ext cx="2770496" cy="461665"/>
          </a:xfrm>
          <a:prstGeom prst="rect">
            <a:avLst/>
          </a:prstGeom>
          <a:noFill/>
        </p:spPr>
        <p:txBody>
          <a:bodyPr wrap="square" rtlCol="0">
            <a:spAutoFit/>
          </a:bodyPr>
          <a:lstStyle/>
          <a:p>
            <a:r>
              <a:rPr lang="en-US" sz="2400" b="1" dirty="0">
                <a:solidFill>
                  <a:srgbClr val="103255"/>
                </a:solidFill>
              </a:rPr>
              <a:t>Least Restrictive</a:t>
            </a:r>
          </a:p>
        </p:txBody>
      </p:sp>
      <p:sp>
        <p:nvSpPr>
          <p:cNvPr id="6" name="TextBox 5">
            <a:extLst>
              <a:ext uri="{FF2B5EF4-FFF2-40B4-BE49-F238E27FC236}">
                <a16:creationId xmlns:a16="http://schemas.microsoft.com/office/drawing/2014/main" id="{934C5B78-08C3-4BC4-BDAC-0DF9DE62C32F}"/>
              </a:ext>
            </a:extLst>
          </p:cNvPr>
          <p:cNvSpPr txBox="1"/>
          <p:nvPr/>
        </p:nvSpPr>
        <p:spPr>
          <a:xfrm>
            <a:off x="1012209" y="3751984"/>
            <a:ext cx="2386084" cy="461665"/>
          </a:xfrm>
          <a:prstGeom prst="rect">
            <a:avLst/>
          </a:prstGeom>
          <a:noFill/>
        </p:spPr>
        <p:txBody>
          <a:bodyPr wrap="square" rtlCol="0">
            <a:spAutoFit/>
          </a:bodyPr>
          <a:lstStyle/>
          <a:p>
            <a:r>
              <a:rPr lang="en-US" sz="2400" b="1" dirty="0">
                <a:solidFill>
                  <a:schemeClr val="bg1"/>
                </a:solidFill>
              </a:rPr>
              <a:t>Resolve on Scene</a:t>
            </a:r>
          </a:p>
        </p:txBody>
      </p:sp>
      <p:sp>
        <p:nvSpPr>
          <p:cNvPr id="7" name="TextBox 6">
            <a:extLst>
              <a:ext uri="{FF2B5EF4-FFF2-40B4-BE49-F238E27FC236}">
                <a16:creationId xmlns:a16="http://schemas.microsoft.com/office/drawing/2014/main" id="{06BB3FAE-ADD6-4673-9DC3-8628708E1819}"/>
              </a:ext>
            </a:extLst>
          </p:cNvPr>
          <p:cNvSpPr txBox="1"/>
          <p:nvPr/>
        </p:nvSpPr>
        <p:spPr>
          <a:xfrm>
            <a:off x="9213701" y="1872101"/>
            <a:ext cx="2386084" cy="461665"/>
          </a:xfrm>
          <a:prstGeom prst="rect">
            <a:avLst/>
          </a:prstGeom>
          <a:noFill/>
        </p:spPr>
        <p:txBody>
          <a:bodyPr wrap="square" rtlCol="0">
            <a:spAutoFit/>
          </a:bodyPr>
          <a:lstStyle/>
          <a:p>
            <a:r>
              <a:rPr lang="en-US" sz="2400" b="1" dirty="0">
                <a:solidFill>
                  <a:srgbClr val="103255"/>
                </a:solidFill>
              </a:rPr>
              <a:t>Most Restrictive </a:t>
            </a:r>
          </a:p>
        </p:txBody>
      </p:sp>
      <p:sp>
        <p:nvSpPr>
          <p:cNvPr id="8" name="TextBox 7">
            <a:extLst>
              <a:ext uri="{FF2B5EF4-FFF2-40B4-BE49-F238E27FC236}">
                <a16:creationId xmlns:a16="http://schemas.microsoft.com/office/drawing/2014/main" id="{9AB1B1EA-9638-476B-8A9F-FAE59E5369D3}"/>
              </a:ext>
            </a:extLst>
          </p:cNvPr>
          <p:cNvSpPr txBox="1"/>
          <p:nvPr/>
        </p:nvSpPr>
        <p:spPr>
          <a:xfrm>
            <a:off x="9369188" y="3751983"/>
            <a:ext cx="2386084" cy="461665"/>
          </a:xfrm>
          <a:prstGeom prst="rect">
            <a:avLst/>
          </a:prstGeom>
          <a:noFill/>
        </p:spPr>
        <p:txBody>
          <a:bodyPr wrap="square" rtlCol="0">
            <a:spAutoFit/>
          </a:bodyPr>
          <a:lstStyle/>
          <a:p>
            <a:r>
              <a:rPr lang="en-US" sz="2400" b="1" dirty="0">
                <a:solidFill>
                  <a:schemeClr val="bg1"/>
                </a:solidFill>
              </a:rPr>
              <a:t>Commitment </a:t>
            </a:r>
          </a:p>
        </p:txBody>
      </p:sp>
      <p:sp>
        <p:nvSpPr>
          <p:cNvPr id="9" name="TextBox 8">
            <a:extLst>
              <a:ext uri="{FF2B5EF4-FFF2-40B4-BE49-F238E27FC236}">
                <a16:creationId xmlns:a16="http://schemas.microsoft.com/office/drawing/2014/main" id="{73B458C1-4103-4853-9E67-F57E84B6AA86}"/>
              </a:ext>
            </a:extLst>
          </p:cNvPr>
          <p:cNvSpPr txBox="1"/>
          <p:nvPr/>
        </p:nvSpPr>
        <p:spPr>
          <a:xfrm>
            <a:off x="4741460" y="3751982"/>
            <a:ext cx="3284561" cy="461665"/>
          </a:xfrm>
          <a:prstGeom prst="rect">
            <a:avLst/>
          </a:prstGeom>
          <a:noFill/>
        </p:spPr>
        <p:txBody>
          <a:bodyPr wrap="square" rtlCol="0">
            <a:spAutoFit/>
          </a:bodyPr>
          <a:lstStyle/>
          <a:p>
            <a:r>
              <a:rPr lang="en-US" sz="2400" b="1" dirty="0">
                <a:solidFill>
                  <a:schemeClr val="bg1"/>
                </a:solidFill>
              </a:rPr>
              <a:t>Community Resources </a:t>
            </a:r>
          </a:p>
        </p:txBody>
      </p:sp>
      <p:pic>
        <p:nvPicPr>
          <p:cNvPr id="2" name="Picture 2">
            <a:extLst>
              <a:ext uri="{FF2B5EF4-FFF2-40B4-BE49-F238E27FC236}">
                <a16:creationId xmlns:a16="http://schemas.microsoft.com/office/drawing/2014/main" id="{89E1C943-905C-7F50-13B9-B7341388680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123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592213" y="365125"/>
            <a:ext cx="11007571" cy="611419"/>
          </a:xfrm>
        </p:spPr>
        <p:txBody>
          <a:bodyPr>
            <a:noAutofit/>
          </a:bodyPr>
          <a:lstStyle/>
          <a:p>
            <a:r>
              <a:rPr lang="en-US" b="1" dirty="0">
                <a:solidFill>
                  <a:schemeClr val="bg1"/>
                </a:solidFill>
                <a:latin typeface="+mn-lt"/>
              </a:rPr>
              <a:t>Assess the Situation: Reaching Resolution</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1630005"/>
            <a:ext cx="10603498" cy="4862870"/>
          </a:xfrm>
          <a:prstGeom prst="rect">
            <a:avLst/>
          </a:prstGeom>
          <a:noFill/>
        </p:spPr>
        <p:txBody>
          <a:bodyPr wrap="square" rtlCol="0">
            <a:spAutoFit/>
          </a:bodyPr>
          <a:lstStyle/>
          <a:p>
            <a:pPr>
              <a:spcAft>
                <a:spcPts val="600"/>
              </a:spcAft>
            </a:pPr>
            <a:r>
              <a:rPr lang="en-US" sz="4000" dirty="0">
                <a:solidFill>
                  <a:srgbClr val="103255"/>
                </a:solidFill>
              </a:rPr>
              <a:t>Factors </a:t>
            </a:r>
          </a:p>
          <a:p>
            <a:pPr marL="1028700" lvl="1" indent="-571500">
              <a:spcAft>
                <a:spcPts val="600"/>
              </a:spcAft>
              <a:buFont typeface="Arial" panose="020B0604020202020204" pitchFamily="34" charset="0"/>
              <a:buChar char="•"/>
            </a:pPr>
            <a:r>
              <a:rPr lang="en-US" sz="4000" dirty="0">
                <a:solidFill>
                  <a:srgbClr val="103255"/>
                </a:solidFill>
              </a:rPr>
              <a:t>Safety </a:t>
            </a:r>
          </a:p>
          <a:p>
            <a:pPr marL="1028700" lvl="1" indent="-571500">
              <a:spcAft>
                <a:spcPts val="600"/>
              </a:spcAft>
              <a:buFont typeface="Arial" panose="020B0604020202020204" pitchFamily="34" charset="0"/>
              <a:buChar char="•"/>
            </a:pPr>
            <a:r>
              <a:rPr lang="en-US" sz="4000" dirty="0">
                <a:solidFill>
                  <a:srgbClr val="103255"/>
                </a:solidFill>
              </a:rPr>
              <a:t>What does the person want to do?</a:t>
            </a:r>
          </a:p>
          <a:p>
            <a:pPr marL="1028700" lvl="1" indent="-571500">
              <a:spcAft>
                <a:spcPts val="600"/>
              </a:spcAft>
              <a:buFont typeface="Arial" panose="020B0604020202020204" pitchFamily="34" charset="0"/>
              <a:buChar char="•"/>
            </a:pPr>
            <a:r>
              <a:rPr lang="en-US" sz="4000" dirty="0">
                <a:solidFill>
                  <a:srgbClr val="103255"/>
                </a:solidFill>
              </a:rPr>
              <a:t>De-escalation</a:t>
            </a:r>
          </a:p>
          <a:p>
            <a:pPr marL="1485900" lvl="2" indent="-571500">
              <a:spcAft>
                <a:spcPts val="600"/>
              </a:spcAft>
              <a:buFont typeface="Courier New" panose="02070309020205020404" pitchFamily="49" charset="0"/>
              <a:buChar char="o"/>
            </a:pPr>
            <a:r>
              <a:rPr lang="en-US" sz="4000" dirty="0">
                <a:solidFill>
                  <a:srgbClr val="103255"/>
                </a:solidFill>
              </a:rPr>
              <a:t>Have I done everything I can as an officer?</a:t>
            </a:r>
          </a:p>
          <a:p>
            <a:pPr marL="1028700" lvl="1" indent="-571500">
              <a:spcAft>
                <a:spcPts val="600"/>
              </a:spcAft>
              <a:buFont typeface="Arial" panose="020B0604020202020204" pitchFamily="34" charset="0"/>
              <a:buChar char="•"/>
            </a:pPr>
            <a:r>
              <a:rPr lang="en-US" sz="4000" dirty="0">
                <a:solidFill>
                  <a:srgbClr val="103255"/>
                </a:solidFill>
              </a:rPr>
              <a:t>Disability-related vs. criminal behavior</a:t>
            </a:r>
          </a:p>
          <a:p>
            <a:pPr marL="1028700" lvl="1" indent="-571500">
              <a:spcAft>
                <a:spcPts val="600"/>
              </a:spcAft>
              <a:buFont typeface="Arial" panose="020B0604020202020204" pitchFamily="34" charset="0"/>
              <a:buChar char="•"/>
            </a:pPr>
            <a:r>
              <a:rPr lang="en-US" sz="4000" dirty="0">
                <a:solidFill>
                  <a:srgbClr val="103255"/>
                </a:solidFill>
              </a:rPr>
              <a:t>Availability of resources </a:t>
            </a:r>
          </a:p>
        </p:txBody>
      </p:sp>
      <p:pic>
        <p:nvPicPr>
          <p:cNvPr id="4" name="Picture 2">
            <a:extLst>
              <a:ext uri="{FF2B5EF4-FFF2-40B4-BE49-F238E27FC236}">
                <a16:creationId xmlns:a16="http://schemas.microsoft.com/office/drawing/2014/main" id="{E1A01025-EF18-0D90-6715-FCB4B7D63B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136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Putting it All Together: From Call to Resolution</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1" y="2036311"/>
            <a:ext cx="10603498" cy="278537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4000" dirty="0">
                <a:solidFill>
                  <a:srgbClr val="103255"/>
                </a:solidFill>
              </a:rPr>
              <a:t>Getting the Call</a:t>
            </a:r>
          </a:p>
          <a:p>
            <a:pPr marL="285750" indent="-285750">
              <a:spcAft>
                <a:spcPts val="600"/>
              </a:spcAft>
              <a:buFont typeface="Arial" panose="020B0604020202020204" pitchFamily="34" charset="0"/>
              <a:buChar char="•"/>
            </a:pPr>
            <a:r>
              <a:rPr lang="en-US" sz="4000" dirty="0">
                <a:solidFill>
                  <a:srgbClr val="103255"/>
                </a:solidFill>
              </a:rPr>
              <a:t>Arriving on Scene and Identifying the Players</a:t>
            </a:r>
          </a:p>
          <a:p>
            <a:pPr marL="285750" indent="-285750">
              <a:spcAft>
                <a:spcPts val="600"/>
              </a:spcAft>
              <a:buFont typeface="Arial" panose="020B0604020202020204" pitchFamily="34" charset="0"/>
              <a:buChar char="•"/>
            </a:pPr>
            <a:r>
              <a:rPr lang="en-US" sz="4000" dirty="0">
                <a:solidFill>
                  <a:srgbClr val="103255"/>
                </a:solidFill>
              </a:rPr>
              <a:t>Considering Options and Community Resources</a:t>
            </a:r>
          </a:p>
          <a:p>
            <a:pPr marL="285750" indent="-285750">
              <a:spcAft>
                <a:spcPts val="600"/>
              </a:spcAft>
              <a:buFont typeface="Arial" panose="020B0604020202020204" pitchFamily="34" charset="0"/>
              <a:buChar char="•"/>
            </a:pPr>
            <a:r>
              <a:rPr lang="en-US" sz="4000" dirty="0">
                <a:solidFill>
                  <a:srgbClr val="103255"/>
                </a:solidFill>
              </a:rPr>
              <a:t>Reaching Resolution</a:t>
            </a:r>
          </a:p>
        </p:txBody>
      </p:sp>
      <p:pic>
        <p:nvPicPr>
          <p:cNvPr id="4" name="Picture 2">
            <a:extLst>
              <a:ext uri="{FF2B5EF4-FFF2-40B4-BE49-F238E27FC236}">
                <a16:creationId xmlns:a16="http://schemas.microsoft.com/office/drawing/2014/main" id="{AC9F22BA-0FB2-36ED-35A1-AE4CC1C008F4}"/>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168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Scenario #1</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1630005"/>
            <a:ext cx="10603498" cy="484748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3800" dirty="0">
                <a:solidFill>
                  <a:srgbClr val="103255"/>
                </a:solidFill>
              </a:rPr>
              <a:t>John, a 26-year-old man with Down syndrome, went to the movies with his caregiver. They leave the theater after the movie, but John returns to see the movie a second time without buying another ticket. The theater calls the police.</a:t>
            </a:r>
          </a:p>
          <a:p>
            <a:pPr marL="285750" indent="-285750">
              <a:spcAft>
                <a:spcPts val="600"/>
              </a:spcAft>
              <a:buFont typeface="Arial" panose="020B0604020202020204" pitchFamily="34" charset="0"/>
              <a:buChar char="•"/>
            </a:pPr>
            <a:r>
              <a:rPr lang="en-US" sz="3800" dirty="0">
                <a:solidFill>
                  <a:srgbClr val="103255"/>
                </a:solidFill>
              </a:rPr>
              <a:t>When officers arrive, John’s caregiver tells them that he doesn’t like to be touched. The officers tell John he has to leave, but he just sits quietly. </a:t>
            </a:r>
          </a:p>
        </p:txBody>
      </p:sp>
      <p:pic>
        <p:nvPicPr>
          <p:cNvPr id="4" name="Picture 2">
            <a:extLst>
              <a:ext uri="{FF2B5EF4-FFF2-40B4-BE49-F238E27FC236}">
                <a16:creationId xmlns:a16="http://schemas.microsoft.com/office/drawing/2014/main" id="{79A50DE7-B5B2-6CC9-98F5-F8D6CCB8EEFC}"/>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11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Scenario #2</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49" y="1630005"/>
            <a:ext cx="10819995" cy="460126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3200" dirty="0">
                <a:solidFill>
                  <a:srgbClr val="103255"/>
                </a:solidFill>
              </a:rPr>
              <a:t>Friends Joe, a 200-pound man, and Sally, a 95-pound woman, both have developmental disabilities and are often seen walking in their neighborhood together. One day a neighbor sees Joe pulling Sally by the arm as they walk, and hears Sally say, “You’re hurting me.” The neighbor calls the police to report a domestic dispute.</a:t>
            </a:r>
          </a:p>
          <a:p>
            <a:pPr marL="285750" indent="-285750">
              <a:spcAft>
                <a:spcPts val="600"/>
              </a:spcAft>
              <a:buFont typeface="Arial" panose="020B0604020202020204" pitchFamily="34" charset="0"/>
              <a:buChar char="•"/>
            </a:pPr>
            <a:r>
              <a:rPr lang="en-US" sz="3200" dirty="0">
                <a:solidFill>
                  <a:srgbClr val="103255"/>
                </a:solidFill>
              </a:rPr>
              <a:t>An officer arrives and approaches Joe and Sally and orders Joe to let go of Sally. Joe lets go but starts running around an apartment building and out of view. </a:t>
            </a:r>
          </a:p>
        </p:txBody>
      </p:sp>
      <p:pic>
        <p:nvPicPr>
          <p:cNvPr id="4" name="Picture 2">
            <a:extLst>
              <a:ext uri="{FF2B5EF4-FFF2-40B4-BE49-F238E27FC236}">
                <a16:creationId xmlns:a16="http://schemas.microsoft.com/office/drawing/2014/main" id="{119717DA-524B-8604-A31F-EB823BD1CBB7}"/>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42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Scenario #3</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49" y="1630005"/>
            <a:ext cx="10819995" cy="463203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800" dirty="0">
                <a:solidFill>
                  <a:srgbClr val="103255"/>
                </a:solidFill>
              </a:rPr>
              <a:t>Julie, a woman with schizoaffective disorder, lives in a group home. After Julie becomes agitated, the group home social worker calls 911 and asks for police to execute an involuntary commitment. </a:t>
            </a:r>
          </a:p>
          <a:p>
            <a:pPr marL="285750" indent="-285750">
              <a:spcAft>
                <a:spcPts val="600"/>
              </a:spcAft>
              <a:buFont typeface="Arial" panose="020B0604020202020204" pitchFamily="34" charset="0"/>
              <a:buChar char="•"/>
            </a:pPr>
            <a:r>
              <a:rPr lang="en-US" sz="2800" dirty="0">
                <a:solidFill>
                  <a:srgbClr val="103255"/>
                </a:solidFill>
              </a:rPr>
              <a:t>Two officers arrive. When they enter her room, Julie grabs a kitchen knife, approaches the officers, and tells them to get out.</a:t>
            </a:r>
          </a:p>
          <a:p>
            <a:pPr marL="285750" indent="-285750">
              <a:spcAft>
                <a:spcPts val="600"/>
              </a:spcAft>
              <a:buFont typeface="Arial" panose="020B0604020202020204" pitchFamily="34" charset="0"/>
              <a:buChar char="•"/>
            </a:pPr>
            <a:r>
              <a:rPr lang="en-US" sz="2800" dirty="0">
                <a:solidFill>
                  <a:srgbClr val="103255"/>
                </a:solidFill>
              </a:rPr>
              <a:t>The officers leave Julie’s room and close her door. Following agency policy, they call for backup.</a:t>
            </a:r>
          </a:p>
          <a:p>
            <a:pPr marL="285750" indent="-285750">
              <a:spcAft>
                <a:spcPts val="600"/>
              </a:spcAft>
              <a:buFont typeface="Arial" panose="020B0604020202020204" pitchFamily="34" charset="0"/>
              <a:buChar char="•"/>
            </a:pPr>
            <a:r>
              <a:rPr lang="en-US" sz="2800" dirty="0">
                <a:solidFill>
                  <a:srgbClr val="103255"/>
                </a:solidFill>
              </a:rPr>
              <a:t>Before backup arrives, the officers hear Julie scream. The two officers re-enter Julie’s room. She is standing at the window about 15 feet away. The kitchen knife is visible on a table about 10 feet from Julie.</a:t>
            </a:r>
          </a:p>
        </p:txBody>
      </p:sp>
      <p:pic>
        <p:nvPicPr>
          <p:cNvPr id="4" name="Picture 2">
            <a:extLst>
              <a:ext uri="{FF2B5EF4-FFF2-40B4-BE49-F238E27FC236}">
                <a16:creationId xmlns:a16="http://schemas.microsoft.com/office/drawing/2014/main" id="{76FEFCB9-6EDB-673B-ADD9-181B6963574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21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Scenario #4</a:t>
            </a:r>
          </a:p>
        </p:txBody>
      </p:sp>
      <p:sp>
        <p:nvSpPr>
          <p:cNvPr id="2" name="TextBox 1">
            <a:extLst>
              <a:ext uri="{FF2B5EF4-FFF2-40B4-BE49-F238E27FC236}">
                <a16:creationId xmlns:a16="http://schemas.microsoft.com/office/drawing/2014/main" id="{73FF83AF-C192-45FB-A4A9-E6C38AB5773C}"/>
              </a:ext>
            </a:extLst>
          </p:cNvPr>
          <p:cNvSpPr txBox="1"/>
          <p:nvPr/>
        </p:nvSpPr>
        <p:spPr>
          <a:xfrm>
            <a:off x="835193" y="1345598"/>
            <a:ext cx="10819995" cy="5047536"/>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500" dirty="0">
                <a:solidFill>
                  <a:srgbClr val="103255"/>
                </a:solidFill>
              </a:rPr>
              <a:t>Ryan, a 30-year-old man with schizophrenia, enters a 7-11 store at 8 p.m. He becomes agitated and starts running around the store, cursing and saying, “Shoot me.” Customers continue shopping. When Ryan picks up scissors, the cashier calls 911 and reports Ryan’s behavior. </a:t>
            </a:r>
          </a:p>
          <a:p>
            <a:pPr marL="285750" indent="-285750">
              <a:spcAft>
                <a:spcPts val="600"/>
              </a:spcAft>
              <a:buFont typeface="Arial" panose="020B0604020202020204" pitchFamily="34" charset="0"/>
              <a:buChar char="•"/>
            </a:pPr>
            <a:r>
              <a:rPr lang="en-US" sz="2500" dirty="0">
                <a:solidFill>
                  <a:srgbClr val="103255"/>
                </a:solidFill>
              </a:rPr>
              <a:t>An officer arrives at 8:25 p.m. and is told by bystanders outside the store that Ryan is still in the store and that he attacked a clerk with scissors. Ryan can be seen through the store windows pacing, yelling at the cashier, and holding a metal object. </a:t>
            </a:r>
          </a:p>
          <a:p>
            <a:pPr marL="285750" indent="-285750">
              <a:spcAft>
                <a:spcPts val="600"/>
              </a:spcAft>
              <a:buFont typeface="Arial" panose="020B0604020202020204" pitchFamily="34" charset="0"/>
              <a:buChar char="•"/>
            </a:pPr>
            <a:r>
              <a:rPr lang="en-US" sz="2500" dirty="0">
                <a:solidFill>
                  <a:srgbClr val="103255"/>
                </a:solidFill>
              </a:rPr>
              <a:t>The officer calls for backup. More officers arrive by 8:30 p.m. They surround the store, with two officers in front and three in the back. After about 10 minutes, Ryan opens the store’s open back door and runs out holding a metal object over his head. </a:t>
            </a:r>
          </a:p>
        </p:txBody>
      </p:sp>
      <p:pic>
        <p:nvPicPr>
          <p:cNvPr id="4" name="Picture 2">
            <a:extLst>
              <a:ext uri="{FF2B5EF4-FFF2-40B4-BE49-F238E27FC236}">
                <a16:creationId xmlns:a16="http://schemas.microsoft.com/office/drawing/2014/main" id="{AC5C1088-9EDA-4513-73E2-E980F22EFD8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1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a:xfrm>
            <a:off x="390177" y="365125"/>
            <a:ext cx="11007571" cy="611419"/>
          </a:xfrm>
        </p:spPr>
        <p:txBody>
          <a:bodyPr>
            <a:noAutofit/>
          </a:bodyPr>
          <a:lstStyle/>
          <a:p>
            <a:r>
              <a:rPr lang="en-US" sz="4200" b="1" dirty="0">
                <a:solidFill>
                  <a:schemeClr val="bg1"/>
                </a:solidFill>
                <a:latin typeface="+mn-lt"/>
              </a:rPr>
              <a:t>Key Takeaways </a:t>
            </a:r>
          </a:p>
        </p:txBody>
      </p:sp>
      <p:sp>
        <p:nvSpPr>
          <p:cNvPr id="2" name="TextBox 1">
            <a:extLst>
              <a:ext uri="{FF2B5EF4-FFF2-40B4-BE49-F238E27FC236}">
                <a16:creationId xmlns:a16="http://schemas.microsoft.com/office/drawing/2014/main" id="{73FF83AF-C192-45FB-A4A9-E6C38AB5773C}"/>
              </a:ext>
            </a:extLst>
          </p:cNvPr>
          <p:cNvSpPr txBox="1"/>
          <p:nvPr/>
        </p:nvSpPr>
        <p:spPr>
          <a:xfrm>
            <a:off x="686002" y="1686792"/>
            <a:ext cx="10819995" cy="463203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800" dirty="0">
                <a:solidFill>
                  <a:srgbClr val="103255"/>
                </a:solidFill>
              </a:rPr>
              <a:t>Assess the situation – disability may affect a variety of factors in response to a call for service.</a:t>
            </a:r>
          </a:p>
          <a:p>
            <a:pPr marL="285750" indent="-285750">
              <a:spcAft>
                <a:spcPts val="600"/>
              </a:spcAft>
              <a:buFont typeface="Arial" panose="020B0604020202020204" pitchFamily="34" charset="0"/>
              <a:buChar char="•"/>
            </a:pPr>
            <a:r>
              <a:rPr lang="en-US" sz="2800" dirty="0">
                <a:solidFill>
                  <a:srgbClr val="103255"/>
                </a:solidFill>
              </a:rPr>
              <a:t>Officers should be aware of disability rights laws and how they can provide reasonable accommodations.</a:t>
            </a:r>
          </a:p>
          <a:p>
            <a:pPr marL="742950" lvl="1" indent="-285750">
              <a:spcAft>
                <a:spcPts val="600"/>
              </a:spcAft>
              <a:buFont typeface="Arial" panose="020B0604020202020204" pitchFamily="34" charset="0"/>
              <a:buChar char="•"/>
            </a:pPr>
            <a:r>
              <a:rPr lang="en-US" sz="2800" dirty="0">
                <a:solidFill>
                  <a:srgbClr val="103255"/>
                </a:solidFill>
              </a:rPr>
              <a:t>If an officer is concerned that providing a reasonable accommodation would violate their agency policy, they need to immediately contact their supervisor and document the situation and resolution in their report.</a:t>
            </a:r>
          </a:p>
          <a:p>
            <a:pPr marL="285750" indent="-285750">
              <a:spcAft>
                <a:spcPts val="600"/>
              </a:spcAft>
              <a:buFont typeface="Arial" panose="020B0604020202020204" pitchFamily="34" charset="0"/>
              <a:buChar char="•"/>
            </a:pPr>
            <a:r>
              <a:rPr lang="en-US" sz="2800" dirty="0">
                <a:solidFill>
                  <a:srgbClr val="103255"/>
                </a:solidFill>
              </a:rPr>
              <a:t>There are many strategies officers can use to avoid potential liability, </a:t>
            </a:r>
            <a:r>
              <a:rPr lang="en-US" sz="2800">
                <a:solidFill>
                  <a:srgbClr val="103255"/>
                </a:solidFill>
              </a:rPr>
              <a:t>including de-escalation.</a:t>
            </a:r>
            <a:endParaRPr lang="en-US" sz="2800" dirty="0">
              <a:solidFill>
                <a:srgbClr val="103255"/>
              </a:solidFill>
            </a:endParaRPr>
          </a:p>
        </p:txBody>
      </p:sp>
      <p:pic>
        <p:nvPicPr>
          <p:cNvPr id="4" name="Picture 2">
            <a:extLst>
              <a:ext uri="{FF2B5EF4-FFF2-40B4-BE49-F238E27FC236}">
                <a16:creationId xmlns:a16="http://schemas.microsoft.com/office/drawing/2014/main" id="{B924AABD-DFFB-158D-4D57-FC042C395DD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910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sz="4800" b="1" dirty="0">
                <a:solidFill>
                  <a:srgbClr val="FFFFFF"/>
                </a:solidFill>
                <a:latin typeface="+mn-lt"/>
              </a:rPr>
              <a:t>Legal and Policy Topics – Part 2</a:t>
            </a:r>
          </a:p>
        </p:txBody>
      </p:sp>
      <p:sp>
        <p:nvSpPr>
          <p:cNvPr id="15" name="Rectangle 14">
            <a:extLst>
              <a:ext uri="{FF2B5EF4-FFF2-40B4-BE49-F238E27FC236}">
                <a16:creationId xmlns:a16="http://schemas.microsoft.com/office/drawing/2014/main" id="{2BBBDDFF-B9D8-48CE-B1AE-C10E59D880AD}"/>
              </a:ext>
            </a:extLst>
          </p:cNvPr>
          <p:cNvSpPr/>
          <p:nvPr/>
        </p:nvSpPr>
        <p:spPr>
          <a:xfrm>
            <a:off x="1057980" y="2629453"/>
            <a:ext cx="10541805" cy="2492990"/>
          </a:xfrm>
          <a:prstGeom prst="rect">
            <a:avLst/>
          </a:prstGeom>
        </p:spPr>
        <p:txBody>
          <a:bodyPr wrap="square">
            <a:spAutoFit/>
          </a:bodyPr>
          <a:lstStyle/>
          <a:p>
            <a:pPr marL="0" indent="0">
              <a:spcAft>
                <a:spcPts val="1200"/>
              </a:spcAft>
              <a:buNone/>
            </a:pPr>
            <a:r>
              <a:rPr lang="en-US" sz="4400" b="1" dirty="0">
                <a:solidFill>
                  <a:srgbClr val="103255"/>
                </a:solidFill>
              </a:rPr>
              <a:t>Part 1: </a:t>
            </a:r>
            <a:r>
              <a:rPr lang="en-US" sz="4400" dirty="0">
                <a:solidFill>
                  <a:srgbClr val="103255"/>
                </a:solidFill>
              </a:rPr>
              <a:t>Federal and State Law</a:t>
            </a:r>
          </a:p>
          <a:p>
            <a:pPr marL="0" indent="0">
              <a:spcAft>
                <a:spcPts val="1200"/>
              </a:spcAft>
              <a:buNone/>
            </a:pPr>
            <a:r>
              <a:rPr lang="en-US" sz="4800" b="1" dirty="0">
                <a:solidFill>
                  <a:srgbClr val="5F0D14"/>
                </a:solidFill>
              </a:rPr>
              <a:t>Part 2: Agency Policies and Procedures</a:t>
            </a:r>
          </a:p>
          <a:p>
            <a:pPr marL="0" indent="0">
              <a:spcAft>
                <a:spcPts val="1200"/>
              </a:spcAft>
              <a:buNone/>
            </a:pPr>
            <a:r>
              <a:rPr lang="en-US" sz="4400" b="1" dirty="0">
                <a:solidFill>
                  <a:srgbClr val="103255"/>
                </a:solidFill>
              </a:rPr>
              <a:t>Part 3: </a:t>
            </a:r>
            <a:r>
              <a:rPr lang="en-US" sz="4400" dirty="0">
                <a:solidFill>
                  <a:srgbClr val="103255"/>
                </a:solidFill>
              </a:rPr>
              <a:t>Legal Considerations in Practice</a:t>
            </a:r>
          </a:p>
        </p:txBody>
      </p:sp>
      <p:pic>
        <p:nvPicPr>
          <p:cNvPr id="2" name="Picture 2">
            <a:extLst>
              <a:ext uri="{FF2B5EF4-FFF2-40B4-BE49-F238E27FC236}">
                <a16:creationId xmlns:a16="http://schemas.microsoft.com/office/drawing/2014/main" id="{320CF28E-A94C-C215-8F80-BA4197DD71A3}"/>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397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8770133-8B50-706C-F9CE-78BC6668C8A5}"/>
              </a:ext>
            </a:extLst>
          </p:cNvPr>
          <p:cNvSpPr>
            <a:spLocks noGrp="1"/>
          </p:cNvSpPr>
          <p:nvPr>
            <p:ph type="ctrTitle"/>
          </p:nvPr>
        </p:nvSpPr>
        <p:spPr/>
        <p:txBody>
          <a:bodyPr/>
          <a:lstStyle/>
          <a:p>
            <a:r>
              <a:rPr kumimoji="0" lang="en-US" sz="4800" b="1" i="0" u="none" strike="noStrike" kern="1200" cap="none" spc="0" normalizeH="0" baseline="0" noProof="0" dirty="0">
                <a:ln>
                  <a:noFill/>
                </a:ln>
                <a:solidFill>
                  <a:srgbClr val="103255"/>
                </a:solidFill>
                <a:effectLst/>
                <a:uLnTx/>
                <a:uFillTx/>
                <a:latin typeface="Calibri" panose="020F0502020204030204"/>
                <a:ea typeface="+mj-ea"/>
                <a:cs typeface="+mj-cs"/>
              </a:rPr>
              <a:t>Module Wrap-Up </a:t>
            </a:r>
            <a:endParaRPr lang="en-US" dirty="0"/>
          </a:p>
        </p:txBody>
      </p:sp>
      <p:pic>
        <p:nvPicPr>
          <p:cNvPr id="6" name="Picture 5" descr="The Academic Training To Inform Police Responses logo.">
            <a:extLst>
              <a:ext uri="{FF2B5EF4-FFF2-40B4-BE49-F238E27FC236}">
                <a16:creationId xmlns:a16="http://schemas.microsoft.com/office/drawing/2014/main" id="{C5448E32-81EE-730E-C1A4-7B228BCC6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sp>
        <p:nvSpPr>
          <p:cNvPr id="14" name="Content Placeholder 13" descr="Box that reads Questions?">
            <a:extLst>
              <a:ext uri="{FF2B5EF4-FFF2-40B4-BE49-F238E27FC236}">
                <a16:creationId xmlns:a16="http://schemas.microsoft.com/office/drawing/2014/main" id="{922439C4-987F-5169-6F7D-8415441F6983}"/>
              </a:ext>
            </a:extLst>
          </p:cNvPr>
          <p:cNvSpPr>
            <a:spLocks noGrp="1"/>
          </p:cNvSpPr>
          <p:nvPr>
            <p:ph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Calibri" panose="020F0502020204030204"/>
                <a:ea typeface="+mn-ea"/>
                <a:cs typeface="+mn-cs"/>
              </a:rPr>
              <a:t>Questions</a:t>
            </a:r>
            <a:r>
              <a:rPr kumimoji="0" lang="en-US" sz="54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descr="3D icon person with a question mark over their head">
            <a:extLst>
              <a:ext uri="{FF2B5EF4-FFF2-40B4-BE49-F238E27FC236}">
                <a16:creationId xmlns:a16="http://schemas.microsoft.com/office/drawing/2014/main" id="{AB55D1E5-6D2D-1E81-D63D-BB8185CE12B2}"/>
              </a:ext>
            </a:extLst>
          </p:cNvPr>
          <p:cNvPicPr>
            <a:picLocks noChangeAspect="1"/>
          </p:cNvPicPr>
          <p:nvPr/>
        </p:nvPicPr>
        <p:blipFill rotWithShape="1">
          <a:blip r:embed="rId3">
            <a:extLst>
              <a:ext uri="{28A0092B-C50C-407E-A947-70E740481C1C}">
                <a14:useLocalDpi xmlns:a14="http://schemas.microsoft.com/office/drawing/2010/main" val="0"/>
              </a:ext>
            </a:extLst>
          </a:blip>
          <a:srcRect l="31632" r="27674"/>
          <a:stretch/>
        </p:blipFill>
        <p:spPr>
          <a:xfrm>
            <a:off x="9118600" y="604364"/>
            <a:ext cx="1829327" cy="4495385"/>
          </a:xfrm>
          <a:prstGeom prst="rect">
            <a:avLst/>
          </a:prstGeom>
        </p:spPr>
      </p:pic>
      <p:sp>
        <p:nvSpPr>
          <p:cNvPr id="15" name="Content Placeholder 14">
            <a:extLst>
              <a:ext uri="{FF2B5EF4-FFF2-40B4-BE49-F238E27FC236}">
                <a16:creationId xmlns:a16="http://schemas.microsoft.com/office/drawing/2014/main" id="{F416CDDA-09F6-39C1-D957-30D4EA7FB0B3}"/>
              </a:ext>
            </a:extLst>
          </p:cNvPr>
          <p:cNvSpPr>
            <a:spLocks noGrp="1"/>
          </p:cNvSpPr>
          <p:nvPr>
            <p:ph sz="quarter" idx="11"/>
          </p:nvPr>
        </p:nvSpPr>
        <p:spPr>
          <a:xfrm>
            <a:off x="1458668" y="5257515"/>
            <a:ext cx="8794603" cy="147732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103255"/>
                </a:solidFill>
                <a:effectLst/>
                <a:uLnTx/>
                <a:uFillTx/>
                <a:latin typeface="Calibri" panose="020F0502020204030204"/>
                <a:ea typeface="+mn-ea"/>
                <a:cs typeface="+mn-cs"/>
              </a:rPr>
              <a:t>This curriculum was created through support by Grant No. 2020-NT-BX-K001 awarded by the Bureau of Justice Assistance. The Bureau of Justice Assistance is a component of the Department of Justice’s Office of Justice Programs, which also includes the Bureau of Justice Statistics, the National Institute of Justice, the Office of Juvenile Justice and Delinquency Prevention, the Office for Victims of Crime, and the SMART Office. Points of view or opinions in this document are those of the authors and do not necessarily reflect the official positions or policies of the U.S. Department of Justice.</a:t>
            </a:r>
          </a:p>
        </p:txBody>
      </p:sp>
      <p:pic>
        <p:nvPicPr>
          <p:cNvPr id="2" name="Picture 2" descr="The Bureau of Justice Assistance, U.S. Department of Justice logo">
            <a:extLst>
              <a:ext uri="{FF2B5EF4-FFF2-40B4-BE49-F238E27FC236}">
                <a16:creationId xmlns:a16="http://schemas.microsoft.com/office/drawing/2014/main" id="{7491D908-B7DA-275A-1BA4-D52525016B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79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sz="4800" b="1" dirty="0">
                <a:solidFill>
                  <a:srgbClr val="FFFFFF"/>
                </a:solidFill>
                <a:latin typeface="+mn-lt"/>
              </a:rPr>
              <a:t>Module Overview – Part 2</a:t>
            </a:r>
          </a:p>
        </p:txBody>
      </p:sp>
      <p:sp>
        <p:nvSpPr>
          <p:cNvPr id="2" name="TextBox 1">
            <a:extLst>
              <a:ext uri="{FF2B5EF4-FFF2-40B4-BE49-F238E27FC236}">
                <a16:creationId xmlns:a16="http://schemas.microsoft.com/office/drawing/2014/main" id="{88089069-63D2-4A74-97F5-40C44ACBE4C0}"/>
              </a:ext>
            </a:extLst>
          </p:cNvPr>
          <p:cNvSpPr txBox="1"/>
          <p:nvPr/>
        </p:nvSpPr>
        <p:spPr>
          <a:xfrm>
            <a:off x="4281490" y="1739127"/>
            <a:ext cx="7910510" cy="4113947"/>
          </a:xfrm>
          <a:prstGeom prst="rect">
            <a:avLst/>
          </a:prstGeom>
          <a:noFill/>
        </p:spPr>
        <p:txBody>
          <a:bodyPr wrap="square" rtlCol="0">
            <a:spAutoFit/>
          </a:bodyPr>
          <a:lstStyle/>
          <a:p>
            <a:pPr marL="285750" indent="-285750">
              <a:spcAft>
                <a:spcPts val="800"/>
              </a:spcAft>
              <a:buFont typeface="Arial" panose="020B0604020202020204" pitchFamily="34" charset="0"/>
              <a:buChar char="•"/>
            </a:pPr>
            <a:r>
              <a:rPr lang="en-US" sz="3800" dirty="0">
                <a:solidFill>
                  <a:srgbClr val="103255"/>
                </a:solidFill>
              </a:rPr>
              <a:t>Agency Policies and Procedures </a:t>
            </a:r>
          </a:p>
          <a:p>
            <a:pPr marL="1028700" lvl="1" indent="-571500">
              <a:spcAft>
                <a:spcPts val="800"/>
              </a:spcAft>
              <a:buFont typeface="Courier New" panose="02070309020205020404" pitchFamily="49" charset="0"/>
              <a:buChar char="o"/>
            </a:pPr>
            <a:r>
              <a:rPr lang="en-US" sz="3800" dirty="0">
                <a:solidFill>
                  <a:srgbClr val="103255"/>
                </a:solidFill>
              </a:rPr>
              <a:t>Use of force </a:t>
            </a:r>
            <a:r>
              <a:rPr lang="en-US" sz="3800" i="1" dirty="0">
                <a:solidFill>
                  <a:srgbClr val="103255"/>
                </a:solidFill>
                <a:highlight>
                  <a:srgbClr val="FFFF00"/>
                </a:highlight>
              </a:rPr>
              <a:t>[placeholder]</a:t>
            </a:r>
          </a:p>
          <a:p>
            <a:pPr marL="1028700" lvl="1" indent="-571500">
              <a:spcAft>
                <a:spcPts val="800"/>
              </a:spcAft>
              <a:buFont typeface="Courier New" panose="02070309020205020404" pitchFamily="49" charset="0"/>
              <a:buChar char="o"/>
            </a:pPr>
            <a:r>
              <a:rPr lang="en-US" sz="3800" dirty="0">
                <a:solidFill>
                  <a:srgbClr val="103255"/>
                </a:solidFill>
              </a:rPr>
              <a:t>Restraint </a:t>
            </a:r>
            <a:r>
              <a:rPr lang="en-US" sz="3800" i="1" dirty="0">
                <a:solidFill>
                  <a:srgbClr val="103255"/>
                </a:solidFill>
                <a:highlight>
                  <a:srgbClr val="FFFF00"/>
                </a:highlight>
              </a:rPr>
              <a:t>[placeholder]</a:t>
            </a:r>
          </a:p>
          <a:p>
            <a:pPr marL="1028700" lvl="1" indent="-571500">
              <a:spcAft>
                <a:spcPts val="800"/>
              </a:spcAft>
              <a:buFont typeface="Courier New" panose="02070309020205020404" pitchFamily="49" charset="0"/>
              <a:buChar char="o"/>
            </a:pPr>
            <a:r>
              <a:rPr lang="en-US" sz="3800" dirty="0">
                <a:solidFill>
                  <a:srgbClr val="103255"/>
                </a:solidFill>
              </a:rPr>
              <a:t>Transport </a:t>
            </a:r>
            <a:r>
              <a:rPr lang="en-US" sz="3800" i="1" dirty="0">
                <a:solidFill>
                  <a:srgbClr val="103255"/>
                </a:solidFill>
                <a:highlight>
                  <a:srgbClr val="FFFF00"/>
                </a:highlight>
              </a:rPr>
              <a:t>[placeholder]</a:t>
            </a:r>
          </a:p>
          <a:p>
            <a:pPr marL="571500" indent="-571500">
              <a:spcAft>
                <a:spcPts val="800"/>
              </a:spcAft>
              <a:buFont typeface="Arial" panose="020B0604020202020204" pitchFamily="34" charset="0"/>
              <a:buChar char="•"/>
            </a:pPr>
            <a:r>
              <a:rPr lang="en-US" sz="3800" dirty="0">
                <a:solidFill>
                  <a:srgbClr val="103255"/>
                </a:solidFill>
              </a:rPr>
              <a:t>Reasonable Modification Examples</a:t>
            </a:r>
          </a:p>
          <a:p>
            <a:pPr marL="571500" indent="-571500">
              <a:spcAft>
                <a:spcPts val="800"/>
              </a:spcAft>
              <a:buFont typeface="Arial" panose="020B0604020202020204" pitchFamily="34" charset="0"/>
              <a:buChar char="•"/>
            </a:pPr>
            <a:r>
              <a:rPr lang="en-US" sz="3800" dirty="0">
                <a:solidFill>
                  <a:srgbClr val="103255"/>
                </a:solidFill>
              </a:rPr>
              <a:t>Key Takeaways</a:t>
            </a:r>
            <a:endParaRPr lang="en-US" sz="3800" i="1" dirty="0">
              <a:solidFill>
                <a:srgbClr val="103255"/>
              </a:solidFill>
            </a:endParaRPr>
          </a:p>
        </p:txBody>
      </p:sp>
      <p:grpSp>
        <p:nvGrpSpPr>
          <p:cNvPr id="14" name="Group 13">
            <a:extLst>
              <a:ext uri="{FF2B5EF4-FFF2-40B4-BE49-F238E27FC236}">
                <a16:creationId xmlns:a16="http://schemas.microsoft.com/office/drawing/2014/main" id="{FE942B61-9310-4DB1-A564-824997C5057B}"/>
              </a:ext>
              <a:ext uri="{C183D7F6-B498-43B3-948B-1728B52AA6E4}">
                <adec:decorative xmlns:adec="http://schemas.microsoft.com/office/drawing/2017/decorative" val="1"/>
              </a:ext>
            </a:extLst>
          </p:cNvPr>
          <p:cNvGrpSpPr/>
          <p:nvPr/>
        </p:nvGrpSpPr>
        <p:grpSpPr>
          <a:xfrm>
            <a:off x="3960816" y="820368"/>
            <a:ext cx="141307" cy="5229455"/>
            <a:chOff x="4289290" y="850837"/>
            <a:chExt cx="141307" cy="5229455"/>
          </a:xfrm>
        </p:grpSpPr>
        <p:cxnSp>
          <p:nvCxnSpPr>
            <p:cNvPr id="8" name="Straight Connector 7">
              <a:extLst>
                <a:ext uri="{FF2B5EF4-FFF2-40B4-BE49-F238E27FC236}">
                  <a16:creationId xmlns:a16="http://schemas.microsoft.com/office/drawing/2014/main" id="{4A3E6069-ABFC-4DE3-A555-6D5FA6E8B749}"/>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C38C530-B0DF-4340-A9BF-2901636FAB18}"/>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Checklist">
            <a:extLst>
              <a:ext uri="{FF2B5EF4-FFF2-40B4-BE49-F238E27FC236}">
                <a16:creationId xmlns:a16="http://schemas.microsoft.com/office/drawing/2014/main" id="{E57F235A-4245-4EFE-BAD3-B6C8518870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5" y="1590674"/>
            <a:ext cx="4124325" cy="4124325"/>
          </a:xfrm>
          <a:prstGeom prst="rect">
            <a:avLst/>
          </a:prstGeom>
        </p:spPr>
      </p:pic>
      <p:pic>
        <p:nvPicPr>
          <p:cNvPr id="3" name="Picture 2">
            <a:extLst>
              <a:ext uri="{FF2B5EF4-FFF2-40B4-BE49-F238E27FC236}">
                <a16:creationId xmlns:a16="http://schemas.microsoft.com/office/drawing/2014/main" id="{78EF9B0E-294B-6D37-2E75-B78115E29E24}"/>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60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Agency Policies and Procedures</a:t>
            </a:r>
          </a:p>
        </p:txBody>
      </p:sp>
      <p:sp>
        <p:nvSpPr>
          <p:cNvPr id="4" name="TextBox 3">
            <a:extLst>
              <a:ext uri="{FF2B5EF4-FFF2-40B4-BE49-F238E27FC236}">
                <a16:creationId xmlns:a16="http://schemas.microsoft.com/office/drawing/2014/main" id="{EF00C912-F5E9-4CB6-9D6F-4F85EB382BB6}"/>
              </a:ext>
            </a:extLst>
          </p:cNvPr>
          <p:cNvSpPr txBox="1"/>
          <p:nvPr/>
        </p:nvSpPr>
        <p:spPr>
          <a:xfrm>
            <a:off x="1443169" y="2958056"/>
            <a:ext cx="9305660" cy="1200329"/>
          </a:xfrm>
          <a:prstGeom prst="rect">
            <a:avLst/>
          </a:prstGeom>
          <a:noFill/>
        </p:spPr>
        <p:txBody>
          <a:bodyPr wrap="square" rtlCol="0">
            <a:spAutoFit/>
          </a:bodyPr>
          <a:lstStyle/>
          <a:p>
            <a:pPr algn="ctr"/>
            <a:r>
              <a:rPr lang="en-US" sz="3600" i="1" dirty="0">
                <a:solidFill>
                  <a:srgbClr val="5F0D14"/>
                </a:solidFill>
                <a:highlight>
                  <a:srgbClr val="FFFF00"/>
                </a:highlight>
              </a:rPr>
              <a:t>[Placeholder for site-specific information related to relevant agency policies and procedures]</a:t>
            </a:r>
          </a:p>
        </p:txBody>
      </p:sp>
      <p:pic>
        <p:nvPicPr>
          <p:cNvPr id="2" name="Picture 2">
            <a:extLst>
              <a:ext uri="{FF2B5EF4-FFF2-40B4-BE49-F238E27FC236}">
                <a16:creationId xmlns:a16="http://schemas.microsoft.com/office/drawing/2014/main" id="{37366CD6-CE26-2269-9B01-8506C4EC4F33}"/>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4720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Reasonable Modification Examples</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2019869"/>
            <a:ext cx="10603498" cy="369331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3200" dirty="0">
                <a:solidFill>
                  <a:srgbClr val="103255"/>
                </a:solidFill>
              </a:rPr>
              <a:t>Restraint policy with individual who is Deaf or hard of hearing and uses American Sign Language. </a:t>
            </a:r>
          </a:p>
          <a:p>
            <a:pPr marL="285750" indent="-285750">
              <a:spcAft>
                <a:spcPts val="600"/>
              </a:spcAft>
              <a:buFont typeface="Arial" panose="020B0604020202020204" pitchFamily="34" charset="0"/>
              <a:buChar char="•"/>
            </a:pPr>
            <a:r>
              <a:rPr lang="en-US" sz="3200" dirty="0">
                <a:solidFill>
                  <a:srgbClr val="103255"/>
                </a:solidFill>
              </a:rPr>
              <a:t>Transport policy with someone who has a mobility disability and uses a wheelchair.</a:t>
            </a:r>
          </a:p>
          <a:p>
            <a:pPr marL="285750" indent="-285750">
              <a:spcAft>
                <a:spcPts val="600"/>
              </a:spcAft>
              <a:buFont typeface="Arial" panose="020B0604020202020204" pitchFamily="34" charset="0"/>
              <a:buChar char="•"/>
            </a:pPr>
            <a:r>
              <a:rPr lang="en-US" sz="3200" dirty="0">
                <a:solidFill>
                  <a:srgbClr val="103255"/>
                </a:solidFill>
              </a:rPr>
              <a:t>Use of force policy with someone with a mental health disability who is engaging in disruptive behavior but is not a significant safety threat.</a:t>
            </a:r>
          </a:p>
        </p:txBody>
      </p:sp>
      <p:pic>
        <p:nvPicPr>
          <p:cNvPr id="4" name="Picture 2">
            <a:extLst>
              <a:ext uri="{FF2B5EF4-FFF2-40B4-BE49-F238E27FC236}">
                <a16:creationId xmlns:a16="http://schemas.microsoft.com/office/drawing/2014/main" id="{2E5FF14B-20F2-79E4-00C9-448323541A6A}"/>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02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Key Takeaways</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2019869"/>
            <a:ext cx="10603498" cy="3477875"/>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4000" dirty="0">
                <a:solidFill>
                  <a:srgbClr val="103255"/>
                </a:solidFill>
                <a:highlight>
                  <a:srgbClr val="FFFF00"/>
                </a:highlight>
              </a:rPr>
              <a:t>[Takeaway 1]</a:t>
            </a:r>
          </a:p>
          <a:p>
            <a:pPr marL="285750" indent="-285750">
              <a:spcAft>
                <a:spcPts val="1200"/>
              </a:spcAft>
              <a:buFont typeface="Arial" panose="020B0604020202020204" pitchFamily="34" charset="0"/>
              <a:buChar char="•"/>
            </a:pPr>
            <a:r>
              <a:rPr lang="en-US" sz="4000" dirty="0">
                <a:solidFill>
                  <a:srgbClr val="103255"/>
                </a:solidFill>
                <a:highlight>
                  <a:srgbClr val="FFFF00"/>
                </a:highlight>
              </a:rPr>
              <a:t>[Takeaway 2]</a:t>
            </a:r>
          </a:p>
          <a:p>
            <a:pPr marL="285750" indent="-285750">
              <a:spcAft>
                <a:spcPts val="1200"/>
              </a:spcAft>
              <a:buFont typeface="Arial" panose="020B0604020202020204" pitchFamily="34" charset="0"/>
              <a:buChar char="•"/>
            </a:pPr>
            <a:r>
              <a:rPr lang="en-US" sz="4000" dirty="0">
                <a:solidFill>
                  <a:srgbClr val="103255"/>
                </a:solidFill>
              </a:rPr>
              <a:t>Officers must reasonably modify policies and procedures when interacting with individuals with disabilities.</a:t>
            </a:r>
          </a:p>
        </p:txBody>
      </p:sp>
      <p:pic>
        <p:nvPicPr>
          <p:cNvPr id="4" name="Picture 2">
            <a:extLst>
              <a:ext uri="{FF2B5EF4-FFF2-40B4-BE49-F238E27FC236}">
                <a16:creationId xmlns:a16="http://schemas.microsoft.com/office/drawing/2014/main" id="{F9179498-8318-0A32-DBB9-F057127BEDEB}"/>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789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sz="4800" b="1" dirty="0">
                <a:solidFill>
                  <a:srgbClr val="FFFFFF"/>
                </a:solidFill>
                <a:latin typeface="+mn-lt"/>
              </a:rPr>
              <a:t>Legal and Policy Topics – Part 3</a:t>
            </a:r>
          </a:p>
        </p:txBody>
      </p:sp>
      <p:sp>
        <p:nvSpPr>
          <p:cNvPr id="15" name="Rectangle 14">
            <a:extLst>
              <a:ext uri="{FF2B5EF4-FFF2-40B4-BE49-F238E27FC236}">
                <a16:creationId xmlns:a16="http://schemas.microsoft.com/office/drawing/2014/main" id="{2BBBDDFF-B9D8-48CE-B1AE-C10E59D880AD}"/>
              </a:ext>
            </a:extLst>
          </p:cNvPr>
          <p:cNvSpPr/>
          <p:nvPr/>
        </p:nvSpPr>
        <p:spPr>
          <a:xfrm>
            <a:off x="1057980" y="2629453"/>
            <a:ext cx="10541805" cy="2554545"/>
          </a:xfrm>
          <a:prstGeom prst="rect">
            <a:avLst/>
          </a:prstGeom>
        </p:spPr>
        <p:txBody>
          <a:bodyPr wrap="square">
            <a:spAutoFit/>
          </a:bodyPr>
          <a:lstStyle/>
          <a:p>
            <a:pPr marL="0" indent="0">
              <a:spcAft>
                <a:spcPts val="1200"/>
              </a:spcAft>
              <a:buNone/>
            </a:pPr>
            <a:r>
              <a:rPr lang="en-US" sz="4400" b="1" dirty="0">
                <a:solidFill>
                  <a:srgbClr val="103255"/>
                </a:solidFill>
              </a:rPr>
              <a:t>Part 1: </a:t>
            </a:r>
            <a:r>
              <a:rPr lang="en-US" sz="4400" dirty="0">
                <a:solidFill>
                  <a:srgbClr val="103255"/>
                </a:solidFill>
              </a:rPr>
              <a:t>Federal and State Law</a:t>
            </a:r>
          </a:p>
          <a:p>
            <a:pPr marL="0" indent="0">
              <a:spcAft>
                <a:spcPts val="1200"/>
              </a:spcAft>
              <a:buNone/>
            </a:pPr>
            <a:r>
              <a:rPr lang="en-US" sz="4800" b="1" dirty="0">
                <a:solidFill>
                  <a:srgbClr val="103255"/>
                </a:solidFill>
              </a:rPr>
              <a:t>Part 2: </a:t>
            </a:r>
            <a:r>
              <a:rPr lang="en-US" sz="4400" dirty="0">
                <a:solidFill>
                  <a:srgbClr val="103255"/>
                </a:solidFill>
              </a:rPr>
              <a:t>Agency Policies and Procedures</a:t>
            </a:r>
          </a:p>
          <a:p>
            <a:pPr marL="0" indent="0">
              <a:spcAft>
                <a:spcPts val="1200"/>
              </a:spcAft>
              <a:buNone/>
            </a:pPr>
            <a:r>
              <a:rPr lang="en-US" sz="4800" b="1" dirty="0">
                <a:solidFill>
                  <a:srgbClr val="5F0D14"/>
                </a:solidFill>
              </a:rPr>
              <a:t>Part 3: Legal Considerations in Practice</a:t>
            </a:r>
          </a:p>
        </p:txBody>
      </p:sp>
      <p:pic>
        <p:nvPicPr>
          <p:cNvPr id="2" name="Picture 2">
            <a:extLst>
              <a:ext uri="{FF2B5EF4-FFF2-40B4-BE49-F238E27FC236}">
                <a16:creationId xmlns:a16="http://schemas.microsoft.com/office/drawing/2014/main" id="{D327CB4E-A6C7-5B68-624A-D6BB4E1F69CD}"/>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639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sz="4800" b="1" dirty="0">
                <a:solidFill>
                  <a:srgbClr val="FFFFFF"/>
                </a:solidFill>
                <a:latin typeface="+mn-lt"/>
              </a:rPr>
              <a:t>Module Overview – Part 3</a:t>
            </a:r>
          </a:p>
        </p:txBody>
      </p:sp>
      <p:sp>
        <p:nvSpPr>
          <p:cNvPr id="2" name="TextBox 1">
            <a:extLst>
              <a:ext uri="{FF2B5EF4-FFF2-40B4-BE49-F238E27FC236}">
                <a16:creationId xmlns:a16="http://schemas.microsoft.com/office/drawing/2014/main" id="{88089069-63D2-4A74-97F5-40C44ACBE4C0}"/>
              </a:ext>
            </a:extLst>
          </p:cNvPr>
          <p:cNvSpPr txBox="1"/>
          <p:nvPr/>
        </p:nvSpPr>
        <p:spPr>
          <a:xfrm>
            <a:off x="4281490" y="1990842"/>
            <a:ext cx="6991558" cy="3323987"/>
          </a:xfrm>
          <a:prstGeom prst="rect">
            <a:avLst/>
          </a:prstGeom>
          <a:noFill/>
        </p:spPr>
        <p:txBody>
          <a:bodyPr wrap="square" rtlCol="0">
            <a:spAutoFit/>
          </a:bodyPr>
          <a:lstStyle/>
          <a:p>
            <a:pPr marL="285750" indent="-285750">
              <a:spcAft>
                <a:spcPts val="800"/>
              </a:spcAft>
              <a:buFont typeface="Arial" panose="020B0604020202020204" pitchFamily="34" charset="0"/>
              <a:buChar char="•"/>
            </a:pPr>
            <a:r>
              <a:rPr lang="en-US" sz="3800" dirty="0">
                <a:solidFill>
                  <a:srgbClr val="103255"/>
                </a:solidFill>
              </a:rPr>
              <a:t>Assessing the Situation</a:t>
            </a:r>
          </a:p>
          <a:p>
            <a:pPr marL="285750" indent="-285750">
              <a:spcAft>
                <a:spcPts val="800"/>
              </a:spcAft>
              <a:buFont typeface="Arial" panose="020B0604020202020204" pitchFamily="34" charset="0"/>
              <a:buChar char="•"/>
            </a:pPr>
            <a:r>
              <a:rPr lang="en-US" sz="3800" dirty="0">
                <a:solidFill>
                  <a:srgbClr val="103255"/>
                </a:solidFill>
              </a:rPr>
              <a:t>Putting It All Together: From Call to Resolution </a:t>
            </a:r>
          </a:p>
          <a:p>
            <a:pPr marL="1028700" lvl="1" indent="-571500">
              <a:spcAft>
                <a:spcPts val="800"/>
              </a:spcAft>
              <a:buFont typeface="Courier New" panose="02070309020205020404" pitchFamily="49" charset="0"/>
              <a:buChar char="o"/>
            </a:pPr>
            <a:r>
              <a:rPr lang="en-US" sz="3800" dirty="0">
                <a:solidFill>
                  <a:srgbClr val="103255"/>
                </a:solidFill>
              </a:rPr>
              <a:t>Scenarios</a:t>
            </a:r>
          </a:p>
          <a:p>
            <a:pPr marL="285750" indent="-285750">
              <a:spcAft>
                <a:spcPts val="800"/>
              </a:spcAft>
              <a:buFont typeface="Arial" panose="020B0604020202020204" pitchFamily="34" charset="0"/>
              <a:buChar char="•"/>
            </a:pPr>
            <a:r>
              <a:rPr lang="en-US" sz="3800" dirty="0">
                <a:solidFill>
                  <a:srgbClr val="103255"/>
                </a:solidFill>
              </a:rPr>
              <a:t>Key Takeaways</a:t>
            </a:r>
          </a:p>
        </p:txBody>
      </p:sp>
      <p:pic>
        <p:nvPicPr>
          <p:cNvPr id="16" name="Graphic 15" descr="Checklist">
            <a:extLst>
              <a:ext uri="{FF2B5EF4-FFF2-40B4-BE49-F238E27FC236}">
                <a16:creationId xmlns:a16="http://schemas.microsoft.com/office/drawing/2014/main" id="{E57F235A-4245-4EFE-BAD3-B6C8518870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5" y="1590674"/>
            <a:ext cx="4124325" cy="4124325"/>
          </a:xfrm>
          <a:prstGeom prst="rect">
            <a:avLst/>
          </a:prstGeom>
        </p:spPr>
      </p:pic>
      <p:grpSp>
        <p:nvGrpSpPr>
          <p:cNvPr id="14" name="Group 13">
            <a:extLst>
              <a:ext uri="{FF2B5EF4-FFF2-40B4-BE49-F238E27FC236}">
                <a16:creationId xmlns:a16="http://schemas.microsoft.com/office/drawing/2014/main" id="{FE942B61-9310-4DB1-A564-824997C5057B}"/>
              </a:ext>
              <a:ext uri="{C183D7F6-B498-43B3-948B-1728B52AA6E4}">
                <adec:decorative xmlns:adec="http://schemas.microsoft.com/office/drawing/2017/decorative" val="1"/>
              </a:ext>
            </a:extLst>
          </p:cNvPr>
          <p:cNvGrpSpPr/>
          <p:nvPr/>
        </p:nvGrpSpPr>
        <p:grpSpPr>
          <a:xfrm>
            <a:off x="3960816" y="820368"/>
            <a:ext cx="141307" cy="5229455"/>
            <a:chOff x="4289290" y="850837"/>
            <a:chExt cx="141307" cy="5229455"/>
          </a:xfrm>
        </p:grpSpPr>
        <p:cxnSp>
          <p:nvCxnSpPr>
            <p:cNvPr id="8" name="Straight Connector 7">
              <a:extLst>
                <a:ext uri="{FF2B5EF4-FFF2-40B4-BE49-F238E27FC236}">
                  <a16:creationId xmlns:a16="http://schemas.microsoft.com/office/drawing/2014/main" id="{4A3E6069-ABFC-4DE3-A555-6D5FA6E8B749}"/>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C38C530-B0DF-4340-A9BF-2901636FAB18}"/>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CD8EEF09-ADC7-A538-EE6B-E9109EED9A4B}"/>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565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F14415-844D-47F5-8CA7-BA397563B64C}"/>
              </a:ext>
            </a:extLst>
          </p:cNvPr>
          <p:cNvSpPr>
            <a:spLocks noGrp="1"/>
          </p:cNvSpPr>
          <p:nvPr>
            <p:ph type="title"/>
          </p:nvPr>
        </p:nvSpPr>
        <p:spPr/>
        <p:txBody>
          <a:bodyPr>
            <a:noAutofit/>
          </a:bodyPr>
          <a:lstStyle/>
          <a:p>
            <a:r>
              <a:rPr lang="en-US" sz="4800" b="1" dirty="0">
                <a:solidFill>
                  <a:schemeClr val="bg1"/>
                </a:solidFill>
                <a:latin typeface="+mn-lt"/>
              </a:rPr>
              <a:t>Applying the Law: Assess the Situation </a:t>
            </a:r>
          </a:p>
        </p:txBody>
      </p:sp>
      <p:sp>
        <p:nvSpPr>
          <p:cNvPr id="2" name="TextBox 1">
            <a:extLst>
              <a:ext uri="{FF2B5EF4-FFF2-40B4-BE49-F238E27FC236}">
                <a16:creationId xmlns:a16="http://schemas.microsoft.com/office/drawing/2014/main" id="{73FF83AF-C192-45FB-A4A9-E6C38AB5773C}"/>
              </a:ext>
            </a:extLst>
          </p:cNvPr>
          <p:cNvSpPr txBox="1"/>
          <p:nvPr/>
        </p:nvSpPr>
        <p:spPr>
          <a:xfrm>
            <a:off x="794250" y="2019869"/>
            <a:ext cx="10603498" cy="278537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4000" dirty="0">
                <a:solidFill>
                  <a:srgbClr val="103255"/>
                </a:solidFill>
              </a:rPr>
              <a:t>Getting the Call</a:t>
            </a:r>
          </a:p>
          <a:p>
            <a:pPr marL="285750" indent="-285750">
              <a:spcAft>
                <a:spcPts val="600"/>
              </a:spcAft>
              <a:buFont typeface="Arial" panose="020B0604020202020204" pitchFamily="34" charset="0"/>
              <a:buChar char="•"/>
            </a:pPr>
            <a:r>
              <a:rPr lang="en-US" sz="4000" dirty="0">
                <a:solidFill>
                  <a:srgbClr val="103255"/>
                </a:solidFill>
              </a:rPr>
              <a:t>Arriving on Scene and Identifying the Players</a:t>
            </a:r>
          </a:p>
          <a:p>
            <a:pPr marL="285750" indent="-285750">
              <a:spcAft>
                <a:spcPts val="600"/>
              </a:spcAft>
              <a:buFont typeface="Arial" panose="020B0604020202020204" pitchFamily="34" charset="0"/>
              <a:buChar char="•"/>
            </a:pPr>
            <a:r>
              <a:rPr lang="en-US" sz="4000" dirty="0">
                <a:solidFill>
                  <a:srgbClr val="103255"/>
                </a:solidFill>
              </a:rPr>
              <a:t>Considering Options and Community Resources</a:t>
            </a:r>
          </a:p>
          <a:p>
            <a:pPr marL="285750" indent="-285750">
              <a:spcAft>
                <a:spcPts val="600"/>
              </a:spcAft>
              <a:buFont typeface="Arial" panose="020B0604020202020204" pitchFamily="34" charset="0"/>
              <a:buChar char="•"/>
            </a:pPr>
            <a:r>
              <a:rPr lang="en-US" sz="4000" dirty="0">
                <a:solidFill>
                  <a:srgbClr val="103255"/>
                </a:solidFill>
              </a:rPr>
              <a:t>Reaching Resolution </a:t>
            </a:r>
          </a:p>
        </p:txBody>
      </p:sp>
      <p:pic>
        <p:nvPicPr>
          <p:cNvPr id="4" name="Picture 2">
            <a:extLst>
              <a:ext uri="{FF2B5EF4-FFF2-40B4-BE49-F238E27FC236}">
                <a16:creationId xmlns:a16="http://schemas.microsoft.com/office/drawing/2014/main" id="{AFCA4D43-1DF6-5145-3354-518ADE033564}"/>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6930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MigrationWizIdSecurityGroups xmlns="0c030b73-f0c1-4744-87bc-b326a9b288ee" xsi:nil="true"/>
    <_ip_UnifiedCompliancePolicyProperties xmlns="http://schemas.microsoft.com/sharepoint/v3" xsi:nil="true"/>
    <MigrationWizId xmlns="0c030b73-f0c1-4744-87bc-b326a9b288ee" xsi:nil="true"/>
    <MigrationWizIdPermissionLevels xmlns="0c030b73-f0c1-4744-87bc-b326a9b288ee" xsi:nil="true"/>
    <MigrationWizIdDocumentLibraryPermissions xmlns="0c030b73-f0c1-4744-87bc-b326a9b288ee" xsi:nil="true"/>
    <MigrationWizIdPermissions xmlns="0c030b73-f0c1-4744-87bc-b326a9b288e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8C0AC500DE4749846A71299E4C19C5" ma:contentTypeVersion="21" ma:contentTypeDescription="Create a new document." ma:contentTypeScope="" ma:versionID="2e6ef79ef70b0e7cf874e16a84103ff8">
  <xsd:schema xmlns:xsd="http://www.w3.org/2001/XMLSchema" xmlns:xs="http://www.w3.org/2001/XMLSchema" xmlns:p="http://schemas.microsoft.com/office/2006/metadata/properties" xmlns:ns1="http://schemas.microsoft.com/sharepoint/v3" xmlns:ns3="0c030b73-f0c1-4744-87bc-b326a9b288ee" xmlns:ns4="2381da69-79d1-4941-a566-d071fe358717" targetNamespace="http://schemas.microsoft.com/office/2006/metadata/properties" ma:root="true" ma:fieldsID="69649f516f2312e1de6a0a1900a851e3" ns1:_="" ns3:_="" ns4:_="">
    <xsd:import namespace="http://schemas.microsoft.com/sharepoint/v3"/>
    <xsd:import namespace="0c030b73-f0c1-4744-87bc-b326a9b288ee"/>
    <xsd:import namespace="2381da69-79d1-4941-a566-d071fe35871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1:_ip_UnifiedCompliancePolicyProperties" minOccurs="0"/>
                <xsd:element ref="ns1:_ip_UnifiedCompliancePolicyUIAction" minOccurs="0"/>
                <xsd:element ref="ns3:MediaServiceAutoKeyPoints" minOccurs="0"/>
                <xsd:element ref="ns3:MediaServiceKeyPoints" minOccurs="0"/>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030b73-f0c1-4744-87bc-b326a9b288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igrationWizId" ma:index="20" nillable="true" ma:displayName="MigrationWizId" ma:internalName="MigrationWizId">
      <xsd:simpleType>
        <xsd:restriction base="dms:Text"/>
      </xsd:simpleType>
    </xsd:element>
    <xsd:element name="MigrationWizIdPermissions" ma:index="21" nillable="true" ma:displayName="MigrationWizIdPermissions" ma:internalName="MigrationWizIdPermissions">
      <xsd:simpleType>
        <xsd:restriction base="dms:Text"/>
      </xsd:simpleType>
    </xsd:element>
    <xsd:element name="MigrationWizIdPermissionLevels" ma:index="22" nillable="true" ma:displayName="MigrationWizIdPermissionLevels" ma:internalName="MigrationWizIdPermissionLevels">
      <xsd:simpleType>
        <xsd:restriction base="dms:Text"/>
      </xsd:simpleType>
    </xsd:element>
    <xsd:element name="MigrationWizIdDocumentLibraryPermissions" ma:index="23" nillable="true" ma:displayName="MigrationWizIdDocumentLibraryPermissions" ma:internalName="MigrationWizIdDocumentLibraryPermissions">
      <xsd:simpleType>
        <xsd:restriction base="dms:Text"/>
      </xsd:simpleType>
    </xsd:element>
    <xsd:element name="MigrationWizIdSecurityGroups" ma:index="24" nillable="true" ma:displayName="MigrationWizIdSecurityGroups" ma:internalName="MigrationWizIdSecurityGroups">
      <xsd:simpleType>
        <xsd:restriction base="dms:Text"/>
      </xsd:simpleType>
    </xsd:element>
    <xsd:element name="MediaLengthInSeconds" ma:index="2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81da69-79d1-4941-a566-d071fe358717" elementFormDefault="qualified">
    <xsd:import namespace="http://schemas.microsoft.com/office/2006/documentManagement/types"/>
    <xsd:import namespace="http://schemas.microsoft.com/office/infopath/2007/PartnerControls"/>
    <xsd:element name="SharedWithUsers" ma:index="2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6" nillable="true" ma:displayName="Shared With Details" ma:internalName="SharedWithDetails" ma:readOnly="true">
      <xsd:simpleType>
        <xsd:restriction base="dms:Note">
          <xsd:maxLength value="255"/>
        </xsd:restriction>
      </xsd:simpleType>
    </xsd:element>
    <xsd:element name="SharingHintHash" ma:index="2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DD3AB1-DD45-4A8F-9ACE-E0C5B9B3B8ED}">
  <ds:schemaRefs>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0c030b73-f0c1-4744-87bc-b326a9b288ee"/>
    <ds:schemaRef ds:uri="2381da69-79d1-4941-a566-d071fe358717"/>
    <ds:schemaRef ds:uri="http://schemas.microsoft.com/sharepoint/v3"/>
    <ds:schemaRef ds:uri="http://purl.org/dc/dcmitype/"/>
  </ds:schemaRefs>
</ds:datastoreItem>
</file>

<file path=customXml/itemProps2.xml><?xml version="1.0" encoding="utf-8"?>
<ds:datastoreItem xmlns:ds="http://schemas.openxmlformats.org/officeDocument/2006/customXml" ds:itemID="{EB9DE170-8941-488F-9A6C-EE45AD34C0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c030b73-f0c1-4744-87bc-b326a9b288ee"/>
    <ds:schemaRef ds:uri="2381da69-79d1-4941-a566-d071fe3587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6E53BF-1043-4A6F-95FC-19739214853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21507</TotalTime>
  <Words>1056</Words>
  <Application>Microsoft Macintosh PowerPoint</Application>
  <PresentationFormat>Widescreen</PresentationFormat>
  <Paragraphs>95</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Courier New</vt:lpstr>
      <vt:lpstr>Office Theme</vt:lpstr>
      <vt:lpstr>Legal and Policy Topics, Parts 2–3</vt:lpstr>
      <vt:lpstr>Legal and Policy Topics – Part 2</vt:lpstr>
      <vt:lpstr>Module Overview – Part 2</vt:lpstr>
      <vt:lpstr>Agency Policies and Procedures</vt:lpstr>
      <vt:lpstr>Reasonable Modification Examples</vt:lpstr>
      <vt:lpstr>Key Takeaways</vt:lpstr>
      <vt:lpstr>Legal and Policy Topics – Part 3</vt:lpstr>
      <vt:lpstr>Module Overview – Part 3</vt:lpstr>
      <vt:lpstr>Applying the Law: Assess the Situation </vt:lpstr>
      <vt:lpstr>Assess the Situation: Getting the Call </vt:lpstr>
      <vt:lpstr>Assess the Situation: Arriving on Scene and Identifying the Players</vt:lpstr>
      <vt:lpstr>Assess the Situation: Considering   Options and Community Resources</vt:lpstr>
      <vt:lpstr>Assess the Situation: Reaching Resolution</vt:lpstr>
      <vt:lpstr>Putting it All Together: From Call to Resolution</vt:lpstr>
      <vt:lpstr>Scenario #1</vt:lpstr>
      <vt:lpstr>Scenario #2</vt:lpstr>
      <vt:lpstr>Scenario #3</vt:lpstr>
      <vt:lpstr>Scenario #4</vt:lpstr>
      <vt:lpstr>Key Takeaways </vt:lpstr>
      <vt:lpstr>Module Wrap-Up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Briela Tollisen</dc:creator>
  <cp:lastModifiedBy>Bella Pezzati</cp:lastModifiedBy>
  <cp:revision>83</cp:revision>
  <dcterms:created xsi:type="dcterms:W3CDTF">2021-01-14T15:43:50Z</dcterms:created>
  <dcterms:modified xsi:type="dcterms:W3CDTF">2025-02-27T17:27:43Z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0x010100E38C0AC500DE4749846A71299E4C19C5</vt:lpwstr>
  </property>
  <property fmtid="{D5CDD505-2E9C-101B-9397-08002B2CF9AE}" pid="3" name="MSIP_Label_c968a81f-7ed4-4faa-9408-9652e001dd96_Enabled">
    <vt:lpwstr>true</vt:lpwstr>
  </property>
  <property fmtid="{D5CDD505-2E9C-101B-9397-08002B2CF9AE}" pid="4" name="MSIP_Label_c968a81f-7ed4-4faa-9408-9652e001dd96_SetDate">
    <vt:lpwstr>2023-12-21T17:20:39Z</vt:lpwstr>
  </property>
  <property fmtid="{D5CDD505-2E9C-101B-9397-08002B2CF9AE}" pid="5" name="MSIP_Label_c968a81f-7ed4-4faa-9408-9652e001dd96_Method">
    <vt:lpwstr>Privileged</vt:lpwstr>
  </property>
  <property fmtid="{D5CDD505-2E9C-101B-9397-08002B2CF9AE}" pid="6" name="MSIP_Label_c968a81f-7ed4-4faa-9408-9652e001dd96_Name">
    <vt:lpwstr>Unrestricted</vt:lpwstr>
  </property>
  <property fmtid="{D5CDD505-2E9C-101B-9397-08002B2CF9AE}" pid="7" name="MSIP_Label_c968a81f-7ed4-4faa-9408-9652e001dd96_SiteId">
    <vt:lpwstr>b64da4ac-e800-4cfc-8931-e607f720a1b8</vt:lpwstr>
  </property>
  <property fmtid="{D5CDD505-2E9C-101B-9397-08002B2CF9AE}" pid="8" name="MSIP_Label_c968a81f-7ed4-4faa-9408-9652e001dd96_ActionId">
    <vt:lpwstr>b5cc9438-28c0-4249-bcee-b833ed638a27</vt:lpwstr>
  </property>
  <property fmtid="{D5CDD505-2E9C-101B-9397-08002B2CF9AE}" pid="9" name="MSIP_Label_c968a81f-7ed4-4faa-9408-9652e001dd96_ContentBits">
    <vt:lpwstr>0</vt:lpwstr>
  </property>
</Properties>
</file>